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4" r:id="rId2"/>
  </p:sldMasterIdLst>
  <p:notesMasterIdLst>
    <p:notesMasterId r:id="rId23"/>
  </p:notesMasterIdLst>
  <p:sldIdLst>
    <p:sldId id="390" r:id="rId3"/>
    <p:sldId id="430" r:id="rId4"/>
    <p:sldId id="384" r:id="rId5"/>
    <p:sldId id="379" r:id="rId6"/>
    <p:sldId id="380" r:id="rId7"/>
    <p:sldId id="438" r:id="rId8"/>
    <p:sldId id="396" r:id="rId9"/>
    <p:sldId id="434" r:id="rId10"/>
    <p:sldId id="436" r:id="rId11"/>
    <p:sldId id="435" r:id="rId12"/>
    <p:sldId id="437" r:id="rId13"/>
    <p:sldId id="433" r:id="rId14"/>
    <p:sldId id="449" r:id="rId15"/>
    <p:sldId id="395" r:id="rId16"/>
    <p:sldId id="445" r:id="rId17"/>
    <p:sldId id="446" r:id="rId18"/>
    <p:sldId id="447" r:id="rId19"/>
    <p:sldId id="443" r:id="rId20"/>
    <p:sldId id="441" r:id="rId21"/>
    <p:sldId id="375"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8ED3"/>
    <a:srgbClr val="7F7F7F"/>
    <a:srgbClr val="1CADE4"/>
    <a:srgbClr val="D9D9D9"/>
    <a:srgbClr val="008FFF"/>
    <a:srgbClr val="0083CD"/>
    <a:srgbClr val="02B1D4"/>
    <a:srgbClr val="0198D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5" autoAdjust="0"/>
    <p:restoredTop sz="79415" autoAdjust="0"/>
  </p:normalViewPr>
  <p:slideViewPr>
    <p:cSldViewPr snapToGrid="0">
      <p:cViewPr varScale="1">
        <p:scale>
          <a:sx n="92" d="100"/>
          <a:sy n="92" d="100"/>
        </p:scale>
        <p:origin x="979" y="67"/>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3644D-0FC9-4A13-9457-43F08EE8DCF6}" type="datetimeFigureOut">
              <a:rPr lang="zh-TW" altLang="en-US" smtClean="0"/>
              <a:t>2023/3/1</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D2AE73-1CA2-401B-B18F-7F01CB559316}" type="slidenum">
              <a:rPr lang="zh-TW" altLang="en-US" smtClean="0"/>
              <a:t>‹#›</a:t>
            </a:fld>
            <a:endParaRPr lang="zh-TW" altLang="en-US"/>
          </a:p>
        </p:txBody>
      </p:sp>
    </p:spTree>
    <p:extLst>
      <p:ext uri="{BB962C8B-B14F-4D97-AF65-F5344CB8AC3E}">
        <p14:creationId xmlns:p14="http://schemas.microsoft.com/office/powerpoint/2010/main" val="113138256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TW" sz="2000" dirty="0"/>
              <a:t>Let’s see</a:t>
            </a:r>
            <a:r>
              <a:rPr lang="en-US" altLang="zh-TW" sz="2000" baseline="0" dirty="0"/>
              <a:t> the new product </a:t>
            </a:r>
            <a:r>
              <a:rPr lang="en-US" altLang="zh-TW" sz="2000" dirty="0"/>
              <a:t>introduction.</a:t>
            </a:r>
            <a:r>
              <a:rPr lang="zh-TW" altLang="en-US" sz="2000" dirty="0"/>
              <a:t> </a:t>
            </a:r>
            <a:r>
              <a:rPr lang="en-US" altLang="zh-TW" sz="1200" b="1" dirty="0">
                <a:solidFill>
                  <a:schemeClr val="bg1"/>
                </a:solidFill>
              </a:rPr>
              <a:t>AI</a:t>
            </a:r>
            <a:r>
              <a:rPr lang="zh-TW" altLang="en-US" sz="1200" b="1" dirty="0">
                <a:solidFill>
                  <a:schemeClr val="bg1"/>
                </a:solidFill>
              </a:rPr>
              <a:t> </a:t>
            </a:r>
            <a:r>
              <a:rPr lang="en-US" altLang="zh-TW" sz="1200" b="1" dirty="0">
                <a:solidFill>
                  <a:schemeClr val="bg1"/>
                </a:solidFill>
              </a:rPr>
              <a:t>Auto Tracking Camera, VC-TR40</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zh-TW" sz="1200" b="1" dirty="0">
              <a:solidFill>
                <a:schemeClr val="bg1"/>
              </a:solidFill>
            </a:endParaRPr>
          </a:p>
        </p:txBody>
      </p:sp>
      <p:sp>
        <p:nvSpPr>
          <p:cNvPr id="194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719138" eaLnBrk="0" hangingPunct="0">
              <a:spcBef>
                <a:spcPct val="30000"/>
              </a:spcBef>
              <a:defRPr sz="900">
                <a:solidFill>
                  <a:schemeClr val="tx1"/>
                </a:solidFill>
                <a:latin typeface="Calibri" pitchFamily="34" charset="0"/>
                <a:ea typeface="新細明體" pitchFamily="18" charset="-120"/>
              </a:defRPr>
            </a:lvl1pPr>
            <a:lvl2pPr marL="742950" indent="-285750" defTabSz="719138" eaLnBrk="0" hangingPunct="0">
              <a:spcBef>
                <a:spcPct val="30000"/>
              </a:spcBef>
              <a:defRPr sz="900">
                <a:solidFill>
                  <a:schemeClr val="tx1"/>
                </a:solidFill>
                <a:latin typeface="Calibri" pitchFamily="34" charset="0"/>
                <a:ea typeface="新細明體" pitchFamily="18" charset="-120"/>
              </a:defRPr>
            </a:lvl2pPr>
            <a:lvl3pPr marL="1143000" indent="-228600" defTabSz="719138" eaLnBrk="0" hangingPunct="0">
              <a:spcBef>
                <a:spcPct val="30000"/>
              </a:spcBef>
              <a:defRPr sz="900">
                <a:solidFill>
                  <a:schemeClr val="tx1"/>
                </a:solidFill>
                <a:latin typeface="Calibri" pitchFamily="34" charset="0"/>
                <a:ea typeface="新細明體" pitchFamily="18" charset="-120"/>
              </a:defRPr>
            </a:lvl3pPr>
            <a:lvl4pPr marL="1600200" indent="-228600" defTabSz="719138" eaLnBrk="0" hangingPunct="0">
              <a:spcBef>
                <a:spcPct val="30000"/>
              </a:spcBef>
              <a:defRPr sz="900">
                <a:solidFill>
                  <a:schemeClr val="tx1"/>
                </a:solidFill>
                <a:latin typeface="Calibri" pitchFamily="34" charset="0"/>
                <a:ea typeface="新細明體" pitchFamily="18" charset="-120"/>
              </a:defRPr>
            </a:lvl4pPr>
            <a:lvl5pPr marL="2057400" indent="-228600" defTabSz="719138" eaLnBrk="0" hangingPunct="0">
              <a:spcBef>
                <a:spcPct val="30000"/>
              </a:spcBef>
              <a:defRPr sz="900">
                <a:solidFill>
                  <a:schemeClr val="tx1"/>
                </a:solidFill>
                <a:latin typeface="Calibri" pitchFamily="34" charset="0"/>
                <a:ea typeface="新細明體" pitchFamily="18" charset="-120"/>
              </a:defRPr>
            </a:lvl5pPr>
            <a:lvl6pPr marL="2514600" indent="-228600" defTabSz="719138" eaLnBrk="0" fontAlgn="base" hangingPunct="0">
              <a:spcBef>
                <a:spcPct val="30000"/>
              </a:spcBef>
              <a:spcAft>
                <a:spcPct val="0"/>
              </a:spcAft>
              <a:defRPr sz="900">
                <a:solidFill>
                  <a:schemeClr val="tx1"/>
                </a:solidFill>
                <a:latin typeface="Calibri" pitchFamily="34" charset="0"/>
                <a:ea typeface="新細明體" pitchFamily="18" charset="-120"/>
              </a:defRPr>
            </a:lvl6pPr>
            <a:lvl7pPr marL="2971800" indent="-228600" defTabSz="719138" eaLnBrk="0" fontAlgn="base" hangingPunct="0">
              <a:spcBef>
                <a:spcPct val="30000"/>
              </a:spcBef>
              <a:spcAft>
                <a:spcPct val="0"/>
              </a:spcAft>
              <a:defRPr sz="900">
                <a:solidFill>
                  <a:schemeClr val="tx1"/>
                </a:solidFill>
                <a:latin typeface="Calibri" pitchFamily="34" charset="0"/>
                <a:ea typeface="新細明體" pitchFamily="18" charset="-120"/>
              </a:defRPr>
            </a:lvl7pPr>
            <a:lvl8pPr marL="3429000" indent="-228600" defTabSz="719138" eaLnBrk="0" fontAlgn="base" hangingPunct="0">
              <a:spcBef>
                <a:spcPct val="30000"/>
              </a:spcBef>
              <a:spcAft>
                <a:spcPct val="0"/>
              </a:spcAft>
              <a:defRPr sz="900">
                <a:solidFill>
                  <a:schemeClr val="tx1"/>
                </a:solidFill>
                <a:latin typeface="Calibri" pitchFamily="34" charset="0"/>
                <a:ea typeface="新細明體" pitchFamily="18" charset="-120"/>
              </a:defRPr>
            </a:lvl8pPr>
            <a:lvl9pPr marL="3886200" indent="-228600" defTabSz="719138" eaLnBrk="0" fontAlgn="base" hangingPunct="0">
              <a:spcBef>
                <a:spcPct val="30000"/>
              </a:spcBef>
              <a:spcAft>
                <a:spcPct val="0"/>
              </a:spcAft>
              <a:defRPr sz="900">
                <a:solidFill>
                  <a:schemeClr val="tx1"/>
                </a:solidFill>
                <a:latin typeface="Calibri" pitchFamily="34" charset="0"/>
                <a:ea typeface="新細明體" pitchFamily="18" charset="-120"/>
              </a:defRPr>
            </a:lvl9pPr>
          </a:lstStyle>
          <a:p>
            <a:pPr marL="0" marR="0" lvl="0" indent="0" algn="r" defTabSz="719138" rtl="0" eaLnBrk="1" fontAlgn="base" latinLnBrk="0" hangingPunct="1">
              <a:lnSpc>
                <a:spcPct val="100000"/>
              </a:lnSpc>
              <a:spcBef>
                <a:spcPct val="0"/>
              </a:spcBef>
              <a:spcAft>
                <a:spcPct val="0"/>
              </a:spcAft>
              <a:buClrTx/>
              <a:buSzTx/>
              <a:buFontTx/>
              <a:buNone/>
              <a:tabLst/>
              <a:defRPr/>
            </a:pPr>
            <a:fld id="{9AC83D17-2ABA-42EA-805A-A37E986999C3}" type="slidenum">
              <a:rPr kumimoji="0" lang="zh-TW" altLang="en-US" sz="1200" b="0" i="0" u="none" strike="noStrike" kern="1200" cap="none" spc="0" normalizeH="0" baseline="0" noProof="0" smtClean="0">
                <a:ln>
                  <a:noFill/>
                </a:ln>
                <a:solidFill>
                  <a:prstClr val="black"/>
                </a:solidFill>
                <a:effectLst/>
                <a:uLnTx/>
                <a:uFillTx/>
                <a:latin typeface="Calibri" pitchFamily="34" charset="0"/>
                <a:ea typeface="新細明體" pitchFamily="18" charset="-120"/>
                <a:cs typeface="+mn-cs"/>
              </a:rPr>
              <a:pPr marL="0" marR="0" lvl="0" indent="0" algn="r" defTabSz="719138" rtl="0" eaLnBrk="1" fontAlgn="base" latinLnBrk="0" hangingPunct="1">
                <a:lnSpc>
                  <a:spcPct val="100000"/>
                </a:lnSpc>
                <a:spcBef>
                  <a:spcPct val="0"/>
                </a:spcBef>
                <a:spcAft>
                  <a:spcPct val="0"/>
                </a:spcAft>
                <a:buClrTx/>
                <a:buSzTx/>
                <a:buFontTx/>
                <a:buNone/>
                <a:tabLst/>
                <a:defRPr/>
              </a:pPr>
              <a:t>1</a:t>
            </a:fld>
            <a:endParaRPr kumimoji="0" lang="zh-TW" altLang="en-US" sz="1200" b="0" i="0" u="none" strike="noStrike" kern="1200" cap="none" spc="0" normalizeH="0" baseline="0" noProof="0">
              <a:ln>
                <a:noFill/>
              </a:ln>
              <a:solidFill>
                <a:prstClr val="black"/>
              </a:solidFill>
              <a:effectLst/>
              <a:uLnTx/>
              <a:uFillTx/>
              <a:latin typeface="Calibri" pitchFamily="34" charset="0"/>
              <a:ea typeface="新細明體" pitchFamily="18" charset="-120"/>
              <a:cs typeface="+mn-cs"/>
            </a:endParaRPr>
          </a:p>
        </p:txBody>
      </p:sp>
    </p:spTree>
    <p:extLst>
      <p:ext uri="{BB962C8B-B14F-4D97-AF65-F5344CB8AC3E}">
        <p14:creationId xmlns:p14="http://schemas.microsoft.com/office/powerpoint/2010/main" val="90818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900" b="1" dirty="0">
                <a:solidFill>
                  <a:prstClr val="black"/>
                </a:solidFill>
                <a:latin typeface="Calibri" panose="020F0502020204030204" pitchFamily="34" charset="0"/>
                <a:ea typeface="新細明體" panose="02020500000000000000" pitchFamily="18" charset="-120"/>
                <a:cs typeface="Calibri" panose="020F0502020204030204" pitchFamily="34" charset="0"/>
              </a:rPr>
              <a:t>3. Partition Tracking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zh-TW" sz="9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dirty="0">
                <a:solidFill>
                  <a:srgbClr val="4C4D4F"/>
                </a:solidFill>
                <a:effectLst/>
                <a:latin typeface="Arial" panose="020B0604020202020204" pitchFamily="34" charset="0"/>
                <a:ea typeface="Myriad Pro"/>
              </a:rPr>
              <a:t>When</a:t>
            </a:r>
            <a:r>
              <a:rPr lang="en-US" altLang="zh-TW" sz="1800" spc="-20" dirty="0">
                <a:solidFill>
                  <a:srgbClr val="4C4D4F"/>
                </a:solidFill>
                <a:effectLst/>
                <a:latin typeface="Arial" panose="020B0604020202020204" pitchFamily="34" charset="0"/>
                <a:ea typeface="Myriad Pro"/>
              </a:rPr>
              <a:t> </a:t>
            </a:r>
            <a:r>
              <a:rPr lang="en-US" altLang="zh-TW" sz="1800" dirty="0">
                <a:solidFill>
                  <a:srgbClr val="4C4D4F"/>
                </a:solidFill>
                <a:effectLst/>
                <a:latin typeface="Arial" panose="020B0604020202020204" pitchFamily="34" charset="0"/>
                <a:ea typeface="Myriad Pro"/>
              </a:rPr>
              <a:t>the</a:t>
            </a:r>
            <a:r>
              <a:rPr lang="en-US" altLang="zh-TW" sz="1800" spc="-20" dirty="0">
                <a:solidFill>
                  <a:srgbClr val="4C4D4F"/>
                </a:solidFill>
                <a:effectLst/>
                <a:latin typeface="Arial" panose="020B0604020202020204" pitchFamily="34" charset="0"/>
                <a:ea typeface="Myriad Pro"/>
              </a:rPr>
              <a:t> </a:t>
            </a:r>
            <a:r>
              <a:rPr lang="en-US" altLang="zh-TW" sz="1800" dirty="0">
                <a:solidFill>
                  <a:srgbClr val="4C4D4F"/>
                </a:solidFill>
                <a:effectLst/>
                <a:latin typeface="Arial" panose="020B0604020202020204" pitchFamily="34" charset="0"/>
                <a:ea typeface="Myriad Pro"/>
              </a:rPr>
              <a:t>presenter</a:t>
            </a:r>
            <a:r>
              <a:rPr lang="en-US" altLang="zh-TW" sz="1800" spc="-20" dirty="0">
                <a:solidFill>
                  <a:srgbClr val="4C4D4F"/>
                </a:solidFill>
                <a:effectLst/>
                <a:latin typeface="Arial" panose="020B0604020202020204" pitchFamily="34" charset="0"/>
                <a:ea typeface="Myriad Pro"/>
              </a:rPr>
              <a:t> </a:t>
            </a:r>
            <a:r>
              <a:rPr lang="en-US" altLang="zh-TW" sz="1800" dirty="0">
                <a:solidFill>
                  <a:srgbClr val="4C4D4F"/>
                </a:solidFill>
                <a:effectLst/>
                <a:latin typeface="Arial" panose="020B0604020202020204" pitchFamily="34" charset="0"/>
                <a:ea typeface="Myriad Pro"/>
              </a:rPr>
              <a:t>moves</a:t>
            </a:r>
            <a:r>
              <a:rPr lang="en-US" altLang="zh-TW" sz="1800" spc="-20" dirty="0">
                <a:solidFill>
                  <a:srgbClr val="4C4D4F"/>
                </a:solidFill>
                <a:effectLst/>
                <a:latin typeface="Arial" panose="020B0604020202020204" pitchFamily="34" charset="0"/>
                <a:ea typeface="Myriad Pro"/>
              </a:rPr>
              <a:t> </a:t>
            </a:r>
            <a:r>
              <a:rPr lang="en-US" altLang="zh-TW" sz="1800" dirty="0">
                <a:solidFill>
                  <a:srgbClr val="4C4D4F"/>
                </a:solidFill>
                <a:effectLst/>
                <a:latin typeface="Arial" panose="020B0604020202020204" pitchFamily="34" charset="0"/>
                <a:ea typeface="Myriad Pro"/>
              </a:rPr>
              <a:t>inside</a:t>
            </a:r>
            <a:r>
              <a:rPr lang="en-US" altLang="zh-TW" sz="1800" spc="-20" dirty="0">
                <a:solidFill>
                  <a:srgbClr val="4C4D4F"/>
                </a:solidFill>
                <a:effectLst/>
                <a:latin typeface="Arial" panose="020B0604020202020204" pitchFamily="34" charset="0"/>
                <a:ea typeface="Myriad Pro"/>
              </a:rPr>
              <a:t> </a:t>
            </a:r>
            <a:r>
              <a:rPr lang="en-US" altLang="zh-TW" sz="1800" dirty="0">
                <a:solidFill>
                  <a:srgbClr val="4C4D4F"/>
                </a:solidFill>
                <a:effectLst/>
                <a:latin typeface="Arial" panose="020B0604020202020204" pitchFamily="34" charset="0"/>
                <a:ea typeface="Myriad Pro"/>
              </a:rPr>
              <a:t>a</a:t>
            </a:r>
            <a:r>
              <a:rPr lang="en-US" altLang="zh-TW" sz="1800" spc="-20" dirty="0">
                <a:solidFill>
                  <a:srgbClr val="4C4D4F"/>
                </a:solidFill>
                <a:effectLst/>
                <a:latin typeface="Arial" panose="020B0604020202020204" pitchFamily="34" charset="0"/>
                <a:ea typeface="Myriad Pro"/>
              </a:rPr>
              <a:t> </a:t>
            </a:r>
            <a:r>
              <a:rPr lang="en-US" altLang="zh-TW" sz="1800" dirty="0">
                <a:solidFill>
                  <a:srgbClr val="4C4D4F"/>
                </a:solidFill>
                <a:effectLst/>
                <a:latin typeface="Arial" panose="020B0604020202020204" pitchFamily="34" charset="0"/>
                <a:ea typeface="Myriad Pro"/>
              </a:rPr>
              <a:t>user-defined</a:t>
            </a:r>
            <a:r>
              <a:rPr lang="en-US" altLang="zh-TW" sz="1800" spc="-20" dirty="0">
                <a:solidFill>
                  <a:srgbClr val="4C4D4F"/>
                </a:solidFill>
                <a:effectLst/>
                <a:latin typeface="Arial" panose="020B0604020202020204" pitchFamily="34" charset="0"/>
                <a:ea typeface="Myriad Pro"/>
              </a:rPr>
              <a:t> </a:t>
            </a:r>
            <a:r>
              <a:rPr lang="en-US" altLang="zh-TW" sz="1800" dirty="0">
                <a:solidFill>
                  <a:srgbClr val="4C4D4F"/>
                </a:solidFill>
                <a:effectLst/>
                <a:latin typeface="Arial" panose="020B0604020202020204" pitchFamily="34" charset="0"/>
                <a:ea typeface="Myriad Pro"/>
              </a:rPr>
              <a:t>Partition</a:t>
            </a:r>
            <a:r>
              <a:rPr lang="en-US" altLang="zh-TW" sz="1800" spc="-20" dirty="0">
                <a:solidFill>
                  <a:srgbClr val="4C4D4F"/>
                </a:solidFill>
                <a:effectLst/>
                <a:latin typeface="Arial" panose="020B0604020202020204" pitchFamily="34" charset="0"/>
                <a:ea typeface="Myriad Pro"/>
              </a:rPr>
              <a:t> </a:t>
            </a:r>
            <a:r>
              <a:rPr lang="en-US" altLang="zh-TW" sz="1800" dirty="0">
                <a:solidFill>
                  <a:srgbClr val="4C4D4F"/>
                </a:solidFill>
                <a:effectLst/>
                <a:latin typeface="Arial" panose="020B0604020202020204" pitchFamily="34" charset="0"/>
                <a:ea typeface="Myriad Pro"/>
              </a:rPr>
              <a:t>Area,</a:t>
            </a:r>
            <a:r>
              <a:rPr lang="en-US" altLang="zh-TW" sz="1800" spc="-20" dirty="0">
                <a:solidFill>
                  <a:srgbClr val="4C4D4F"/>
                </a:solidFill>
                <a:effectLst/>
                <a:latin typeface="Arial" panose="020B0604020202020204" pitchFamily="34" charset="0"/>
                <a:ea typeface="Myriad Pro"/>
              </a:rPr>
              <a:t> </a:t>
            </a:r>
            <a:r>
              <a:rPr lang="en-US" altLang="zh-TW" sz="1800" dirty="0">
                <a:solidFill>
                  <a:srgbClr val="4C4D4F"/>
                </a:solidFill>
                <a:effectLst/>
                <a:latin typeface="Arial" panose="020B0604020202020204" pitchFamily="34" charset="0"/>
                <a:ea typeface="Myriad Pro"/>
              </a:rPr>
              <a:t>the</a:t>
            </a:r>
            <a:r>
              <a:rPr lang="en-US" altLang="zh-TW" sz="1800" spc="-20" dirty="0">
                <a:solidFill>
                  <a:srgbClr val="4C4D4F"/>
                </a:solidFill>
                <a:effectLst/>
                <a:latin typeface="Arial" panose="020B0604020202020204" pitchFamily="34" charset="0"/>
                <a:ea typeface="Myriad Pro"/>
              </a:rPr>
              <a:t> </a:t>
            </a:r>
            <a:r>
              <a:rPr lang="en-US" altLang="zh-TW" sz="1800" dirty="0">
                <a:solidFill>
                  <a:srgbClr val="4C4D4F"/>
                </a:solidFill>
                <a:effectLst/>
                <a:latin typeface="Arial" panose="020B0604020202020204" pitchFamily="34" charset="0"/>
                <a:ea typeface="Myriad Pro"/>
              </a:rPr>
              <a:t>camera</a:t>
            </a:r>
            <a:r>
              <a:rPr lang="en-US" altLang="zh-TW" sz="1800" spc="-20" dirty="0">
                <a:solidFill>
                  <a:srgbClr val="4C4D4F"/>
                </a:solidFill>
                <a:effectLst/>
                <a:latin typeface="Arial" panose="020B0604020202020204" pitchFamily="34" charset="0"/>
                <a:ea typeface="Myriad Pro"/>
              </a:rPr>
              <a:t> </a:t>
            </a:r>
            <a:r>
              <a:rPr lang="en-US" altLang="zh-TW" sz="1800" dirty="0">
                <a:solidFill>
                  <a:srgbClr val="4C4D4F"/>
                </a:solidFill>
                <a:effectLst/>
                <a:latin typeface="Arial" panose="020B0604020202020204" pitchFamily="34" charset="0"/>
                <a:ea typeface="Myriad Pro"/>
              </a:rPr>
              <a:t>switches</a:t>
            </a:r>
            <a:r>
              <a:rPr lang="en-US" altLang="zh-TW" sz="1800" spc="-20" dirty="0">
                <a:solidFill>
                  <a:srgbClr val="4C4D4F"/>
                </a:solidFill>
                <a:effectLst/>
                <a:latin typeface="Arial" panose="020B0604020202020204" pitchFamily="34" charset="0"/>
                <a:ea typeface="Myriad Pro"/>
              </a:rPr>
              <a:t> </a:t>
            </a:r>
            <a:r>
              <a:rPr lang="en-US" altLang="zh-TW" sz="1800" dirty="0">
                <a:solidFill>
                  <a:srgbClr val="4C4D4F"/>
                </a:solidFill>
                <a:effectLst/>
                <a:latin typeface="Arial" panose="020B0604020202020204" pitchFamily="34" charset="0"/>
                <a:ea typeface="Myriad Pro"/>
              </a:rPr>
              <a:t>to</a:t>
            </a:r>
            <a:r>
              <a:rPr lang="en-US" altLang="zh-TW" sz="1800" spc="-20" dirty="0">
                <a:solidFill>
                  <a:srgbClr val="4C4D4F"/>
                </a:solidFill>
                <a:effectLst/>
                <a:latin typeface="Arial" panose="020B0604020202020204" pitchFamily="34" charset="0"/>
                <a:ea typeface="Myriad Pro"/>
              </a:rPr>
              <a:t> </a:t>
            </a:r>
            <a:r>
              <a:rPr lang="en-US" altLang="zh-TW" sz="1800" dirty="0">
                <a:solidFill>
                  <a:srgbClr val="4C4D4F"/>
                </a:solidFill>
                <a:effectLst/>
                <a:latin typeface="Arial" panose="020B0604020202020204" pitchFamily="34" charset="0"/>
                <a:ea typeface="Myriad Pro"/>
              </a:rPr>
              <a:t>a</a:t>
            </a:r>
            <a:r>
              <a:rPr lang="en-US" altLang="zh-TW" sz="1800" spc="-20" dirty="0">
                <a:solidFill>
                  <a:srgbClr val="4C4D4F"/>
                </a:solidFill>
                <a:effectLst/>
                <a:latin typeface="Arial" panose="020B0604020202020204" pitchFamily="34" charset="0"/>
                <a:ea typeface="Myriad Pro"/>
              </a:rPr>
              <a:t> </a:t>
            </a:r>
            <a:r>
              <a:rPr lang="en-US" altLang="zh-TW" sz="1800" dirty="0">
                <a:solidFill>
                  <a:srgbClr val="4C4D4F"/>
                </a:solidFill>
                <a:effectLst/>
                <a:latin typeface="Arial" panose="020B0604020202020204" pitchFamily="34" charset="0"/>
                <a:ea typeface="Myriad Pro"/>
              </a:rPr>
              <a:t>preset</a:t>
            </a:r>
            <a:r>
              <a:rPr lang="en-US" altLang="zh-TW" sz="1800" spc="-20" dirty="0">
                <a:solidFill>
                  <a:srgbClr val="4C4D4F"/>
                </a:solidFill>
                <a:effectLst/>
                <a:latin typeface="Arial" panose="020B0604020202020204" pitchFamily="34" charset="0"/>
                <a:ea typeface="Myriad Pro"/>
              </a:rPr>
              <a:t> </a:t>
            </a:r>
            <a:r>
              <a:rPr lang="en-US" altLang="zh-TW" sz="1800" dirty="0">
                <a:solidFill>
                  <a:srgbClr val="4C4D4F"/>
                </a:solidFill>
                <a:effectLst/>
                <a:latin typeface="Arial" panose="020B0604020202020204" pitchFamily="34" charset="0"/>
                <a:ea typeface="Myriad Pro"/>
              </a:rPr>
              <a:t>angle</a:t>
            </a:r>
            <a:r>
              <a:rPr lang="en-US" altLang="zh-TW" sz="1800" spc="200" dirty="0">
                <a:solidFill>
                  <a:srgbClr val="4C4D4F"/>
                </a:solidFill>
                <a:effectLst/>
                <a:latin typeface="Arial" panose="020B0604020202020204" pitchFamily="34" charset="0"/>
                <a:ea typeface="Myriad Pro"/>
              </a:rPr>
              <a:t> </a:t>
            </a:r>
            <a:r>
              <a:rPr lang="en-US" altLang="zh-TW" sz="1800" dirty="0">
                <a:solidFill>
                  <a:srgbClr val="4C4D4F"/>
                </a:solidFill>
                <a:effectLst/>
                <a:latin typeface="Arial" panose="020B0604020202020204" pitchFamily="34" charset="0"/>
                <a:ea typeface="Myriad Pro"/>
              </a:rPr>
              <a:t>and zoom. When outside a Partition Area, the camera autonomously follows the presenter.</a:t>
            </a:r>
            <a:endParaRPr lang="zh-TW" altLang="en-US" dirty="0"/>
          </a:p>
        </p:txBody>
      </p:sp>
      <p:sp>
        <p:nvSpPr>
          <p:cNvPr id="4" name="投影片編號版面配置區 3"/>
          <p:cNvSpPr>
            <a:spLocks noGrp="1"/>
          </p:cNvSpPr>
          <p:nvPr>
            <p:ph type="sldNum" sz="quarter" idx="5"/>
          </p:nvPr>
        </p:nvSpPr>
        <p:spPr/>
        <p:txBody>
          <a:bodyPr/>
          <a:lstStyle/>
          <a:p>
            <a:fld id="{6FD2AE73-1CA2-401B-B18F-7F01CB559316}" type="slidenum">
              <a:rPr lang="zh-TW" altLang="en-US" smtClean="0"/>
              <a:t>10</a:t>
            </a:fld>
            <a:endParaRPr lang="zh-TW" altLang="en-US"/>
          </a:p>
        </p:txBody>
      </p:sp>
    </p:spTree>
    <p:extLst>
      <p:ext uri="{BB962C8B-B14F-4D97-AF65-F5344CB8AC3E}">
        <p14:creationId xmlns:p14="http://schemas.microsoft.com/office/powerpoint/2010/main" val="831543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900" b="0" dirty="0">
                <a:solidFill>
                  <a:prstClr val="black"/>
                </a:solidFill>
                <a:latin typeface="Calibri" panose="020F0502020204030204" pitchFamily="34" charset="0"/>
                <a:ea typeface="新細明體" panose="02020500000000000000" pitchFamily="18" charset="-120"/>
                <a:cs typeface="Calibri" panose="020F0502020204030204" pitchFamily="34" charset="0"/>
              </a:rPr>
              <a:t>VC-TR40 has 2 </a:t>
            </a:r>
            <a:r>
              <a:rPr lang="en-US" altLang="zh-TW" dirty="0">
                <a:solidFill>
                  <a:schemeClr val="tx1"/>
                </a:solidFill>
                <a:latin typeface="Calibri" panose="020F0502020204030204" pitchFamily="34" charset="0"/>
                <a:cs typeface="Calibri" panose="020F0502020204030204" pitchFamily="34" charset="0"/>
              </a:rPr>
              <a:t>framing modes , </a:t>
            </a:r>
            <a:endParaRPr lang="en-US" altLang="zh-TW" sz="900" b="1" dirty="0">
              <a:solidFill>
                <a:prstClr val="black"/>
              </a:solidFill>
              <a:latin typeface="Calibri" panose="020F0502020204030204" pitchFamily="34" charset="0"/>
              <a:ea typeface="新細明體" panose="02020500000000000000" pitchFamily="18" charset="-12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zh-TW" sz="900" b="1"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900" dirty="0">
                <a:solidFill>
                  <a:srgbClr val="4C4D4F"/>
                </a:solidFill>
                <a:effectLst/>
                <a:highlight>
                  <a:srgbClr val="FFFF00"/>
                </a:highlight>
                <a:latin typeface="Arial" panose="020B0604020202020204" pitchFamily="34" charset="0"/>
                <a:ea typeface="Myriad Pro"/>
              </a:rPr>
              <a:t>With the Auto-framing function,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900" dirty="0">
                <a:solidFill>
                  <a:srgbClr val="4C4D4F"/>
                </a:solidFill>
                <a:effectLst/>
                <a:highlight>
                  <a:srgbClr val="FFFF00"/>
                </a:highlight>
                <a:latin typeface="Arial" panose="020B0604020202020204" pitchFamily="34" charset="0"/>
                <a:ea typeface="Myriad Pro"/>
              </a:rPr>
              <a:t>VC-TR40 will dynamically adjust to capture all delegates, re-framing the view if participants join or leave during the session.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zh-TW" sz="9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900" dirty="0">
                <a:solidFill>
                  <a:srgbClr val="4C4D4F"/>
                </a:solidFill>
                <a:effectLst/>
                <a:highlight>
                  <a:srgbClr val="FFFF00"/>
                </a:highlight>
                <a:latin typeface="Arial" panose="020B0604020202020204" pitchFamily="34" charset="0"/>
                <a:ea typeface="Myriad Pro"/>
              </a:rPr>
              <a:t>In Partition-Framing mode,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900" dirty="0">
                <a:solidFill>
                  <a:srgbClr val="4C4D4F"/>
                </a:solidFill>
                <a:effectLst/>
                <a:highlight>
                  <a:srgbClr val="FFFF00"/>
                </a:highlight>
                <a:latin typeface="Arial" panose="020B0604020202020204" pitchFamily="34" charset="0"/>
                <a:ea typeface="Myriad Pro"/>
              </a:rPr>
              <a:t>The camera will go to a preset position when the presenter walks in. When the presenter walks out the area, the camera will go back to Auto-Framing mode.</a:t>
            </a:r>
            <a:endParaRPr lang="en-US" altLang="zh-TW" sz="8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zh-TW" sz="9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endParaRPr>
          </a:p>
          <a:p>
            <a:endParaRPr lang="zh-TW" altLang="en-US" dirty="0"/>
          </a:p>
        </p:txBody>
      </p:sp>
      <p:sp>
        <p:nvSpPr>
          <p:cNvPr id="4" name="投影片編號版面配置區 3"/>
          <p:cNvSpPr>
            <a:spLocks noGrp="1"/>
          </p:cNvSpPr>
          <p:nvPr>
            <p:ph type="sldNum" sz="quarter" idx="5"/>
          </p:nvPr>
        </p:nvSpPr>
        <p:spPr/>
        <p:txBody>
          <a:bodyPr/>
          <a:lstStyle/>
          <a:p>
            <a:fld id="{6FD2AE73-1CA2-401B-B18F-7F01CB559316}" type="slidenum">
              <a:rPr lang="zh-TW" altLang="en-US" smtClean="0"/>
              <a:t>11</a:t>
            </a:fld>
            <a:endParaRPr lang="zh-TW" altLang="en-US"/>
          </a:p>
        </p:txBody>
      </p:sp>
    </p:spTree>
    <p:extLst>
      <p:ext uri="{BB962C8B-B14F-4D97-AF65-F5344CB8AC3E}">
        <p14:creationId xmlns:p14="http://schemas.microsoft.com/office/powerpoint/2010/main" val="3443749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1" dirty="0"/>
              <a:t>Gesture </a:t>
            </a:r>
            <a:r>
              <a:rPr lang="en-US" altLang="zh-TW" sz="900" b="1" kern="1200" dirty="0">
                <a:solidFill>
                  <a:schemeClr val="tx1"/>
                </a:solidFill>
                <a:latin typeface="+mn-lt"/>
                <a:ea typeface="+mn-ea"/>
                <a:cs typeface="+mn-cs"/>
              </a:rPr>
              <a:t>Control</a:t>
            </a:r>
            <a:r>
              <a:rPr lang="zh-TW" altLang="en-US" sz="900" b="1" kern="1200" dirty="0">
                <a:solidFill>
                  <a:schemeClr val="tx1"/>
                </a:solidFill>
                <a:latin typeface="+mn-lt"/>
                <a:ea typeface="+mn-ea"/>
                <a:cs typeface="+mn-cs"/>
              </a:rPr>
              <a:t> </a:t>
            </a:r>
            <a:r>
              <a:rPr lang="en-US" altLang="zh-TW" sz="900" b="1" kern="1200" dirty="0">
                <a:solidFill>
                  <a:schemeClr val="tx1"/>
                </a:solidFill>
                <a:latin typeface="+mn-lt"/>
                <a:ea typeface="+mn-ea"/>
                <a:cs typeface="+mn-cs"/>
              </a:rPr>
              <a:t>Tracking Method</a:t>
            </a:r>
          </a:p>
          <a:p>
            <a:pPr marL="12700">
              <a:lnSpc>
                <a:spcPct val="101000"/>
              </a:lnSpc>
              <a:spcBef>
                <a:spcPts val="310"/>
              </a:spcBef>
            </a:pPr>
            <a:r>
              <a:rPr lang="en-US" altLang="zh-TW" sz="1800" dirty="0">
                <a:solidFill>
                  <a:srgbClr val="4C4D4F"/>
                </a:solidFill>
                <a:effectLst/>
                <a:latin typeface="Arial" panose="020B0604020202020204" pitchFamily="34" charset="0"/>
                <a:ea typeface="Myriad Pro"/>
                <a:cs typeface="Myriad Pro"/>
              </a:rPr>
              <a:t>The VC-TR40 features advanced gesture control. When the presenter raises their hands, the tracking target will switch automatically. You can also manually change the tracked subject by selecting the individual via the web interface </a:t>
            </a:r>
            <a:r>
              <a:rPr lang="en-US" altLang="zh-TW" sz="18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or remote control.</a:t>
            </a:r>
            <a:endParaRPr lang="zh-TW" altLang="zh-TW" sz="1800" dirty="0">
              <a:effectLst/>
              <a:latin typeface="Myriad Pro"/>
              <a:ea typeface="Myriad Pro"/>
              <a:cs typeface="Myriad Pro"/>
            </a:endParaRPr>
          </a:p>
          <a:p>
            <a:endParaRPr lang="en-US" altLang="zh-TW" dirty="0"/>
          </a:p>
          <a:p>
            <a:r>
              <a:rPr lang="en-US" altLang="zh-TW" sz="1800" b="1" dirty="0">
                <a:solidFill>
                  <a:srgbClr val="4C4D4F"/>
                </a:solidFill>
                <a:effectLst/>
                <a:highlight>
                  <a:srgbClr val="FFFF00"/>
                </a:highlight>
                <a:latin typeface="Arial" panose="020B0604020202020204" pitchFamily="34" charset="0"/>
                <a:ea typeface="Myriad Pro"/>
              </a:rPr>
              <a:t>Flexible Mounting</a:t>
            </a:r>
          </a:p>
          <a:p>
            <a:pPr marL="12700">
              <a:lnSpc>
                <a:spcPct val="101000"/>
              </a:lnSpc>
              <a:spcBef>
                <a:spcPts val="385"/>
              </a:spcBef>
            </a:pPr>
            <a:r>
              <a:rPr lang="en-US" altLang="zh-TW" sz="1800" dirty="0">
                <a:solidFill>
                  <a:srgbClr val="4C4D4F"/>
                </a:solidFill>
                <a:effectLst/>
                <a:highlight>
                  <a:srgbClr val="FFFF00"/>
                </a:highlight>
                <a:latin typeface="Arial" panose="020B0604020202020204" pitchFamily="34" charset="0"/>
                <a:ea typeface="Myriad Pro"/>
                <a:cs typeface="Myriad Pro"/>
              </a:rPr>
              <a:t>The VC-TR40 can be positioned upright or suspended from the ceiling installation. When inverted, the camera </a:t>
            </a:r>
            <a:r>
              <a:rPr lang="en-US" altLang="zh-TW" sz="1800" dirty="0">
                <a:solidFill>
                  <a:srgbClr val="4C4D4F"/>
                </a:solidFill>
                <a:effectLst/>
                <a:highlight>
                  <a:srgbClr val="00FF00"/>
                </a:highlight>
                <a:latin typeface="Arial" panose="020B0604020202020204" pitchFamily="34" charset="0"/>
                <a:ea typeface="Myriad Pro"/>
                <a:cs typeface="Myriad Pro"/>
              </a:rPr>
              <a:t>can </a:t>
            </a:r>
            <a:r>
              <a:rPr lang="en-US" altLang="zh-TW" sz="1800" dirty="0">
                <a:solidFill>
                  <a:srgbClr val="4C4D4F"/>
                </a:solidFill>
                <a:effectLst/>
                <a:highlight>
                  <a:srgbClr val="FFFF00"/>
                </a:highlight>
                <a:latin typeface="Arial" panose="020B0604020202020204" pitchFamily="34" charset="0"/>
                <a:ea typeface="Myriad Pro"/>
                <a:cs typeface="Myriad Pro"/>
              </a:rPr>
              <a:t>re-orient the image and flip the camera controls. </a:t>
            </a:r>
            <a:endParaRPr lang="zh-TW" altLang="zh-TW" sz="1800" dirty="0">
              <a:effectLst/>
              <a:latin typeface="Myriad Pro"/>
              <a:ea typeface="Myriad Pro"/>
              <a:cs typeface="Myriad Pro"/>
            </a:endParaRPr>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064026A-57D6-4A76-ACEB-FC91802D8586}"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656684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457200" rtl="0" eaLnBrk="0" fontAlgn="base" latinLnBrk="0" hangingPunct="0">
              <a:lnSpc>
                <a:spcPts val="2000"/>
              </a:lnSpc>
              <a:spcBef>
                <a:spcPct val="0"/>
              </a:spcBef>
              <a:spcAft>
                <a:spcPct val="0"/>
              </a:spcAft>
              <a:buClrTx/>
              <a:buSzTx/>
              <a:buFontTx/>
              <a:buNone/>
              <a:tabLst/>
              <a:defRPr/>
            </a:pPr>
            <a:r>
              <a:rPr lang="en-US" altLang="zh-TW" sz="900" b="1" dirty="0">
                <a:solidFill>
                  <a:prstClr val="black"/>
                </a:solidFill>
                <a:latin typeface="Calibri" panose="020F0502020204030204" pitchFamily="34" charset="0"/>
                <a:ea typeface="新細明體" panose="02020500000000000000" pitchFamily="18" charset="-120"/>
                <a:cs typeface="Calibri" panose="020F0502020204030204" pitchFamily="34" charset="0"/>
              </a:rPr>
              <a:t>Easy to setup tracking mode through webpage</a:t>
            </a:r>
          </a:p>
          <a:p>
            <a:r>
              <a:rPr lang="en-US" altLang="zh-TW" dirty="0"/>
              <a:t>You can easily set up the VC-TR40 tracking setting through the webpage. With the preview main window and panoramic preview, it clearly sees the current capture range and object.</a:t>
            </a:r>
          </a:p>
          <a:p>
            <a:r>
              <a:rPr lang="en-US" altLang="zh-TW" dirty="0"/>
              <a:t>No matter whether you would like to change the tracking mode, set the block or partition area, or switch the tracking object, you can easily modify it through the webpage.</a:t>
            </a:r>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064026A-57D6-4A76-ACEB-FC91802D8586}"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378864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a:solidFill>
                  <a:srgbClr val="6A6A6A"/>
                </a:solidFill>
                <a:effectLst/>
                <a:latin typeface="Segoe UI" panose="020B0502040204020203" pitchFamily="34" charset="0"/>
              </a:rPr>
              <a:t>The competitor is Aver TR311. The price is $2,199.</a:t>
            </a:r>
          </a:p>
          <a:p>
            <a:r>
              <a:rPr lang="en-US" altLang="zh-TW" b="0" i="0" dirty="0">
                <a:solidFill>
                  <a:srgbClr val="6A6A6A"/>
                </a:solidFill>
                <a:effectLst/>
                <a:latin typeface="Segoe UI" panose="020B0502040204020203" pitchFamily="34" charset="0"/>
              </a:rPr>
              <a:t>Compare with Aver TR311, Lumens VC-TR40 has 20x optical Zoom, Auto-framing mode, 1080p 60 frame USB output, and supports more control protocol.</a:t>
            </a:r>
            <a:endParaRPr lang="en-US" altLang="zh-TW"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14</a:t>
            </a:fld>
            <a:endParaRPr lang="zh-TW" altLang="en-US"/>
          </a:p>
        </p:txBody>
      </p:sp>
    </p:spTree>
    <p:extLst>
      <p:ext uri="{BB962C8B-B14F-4D97-AF65-F5344CB8AC3E}">
        <p14:creationId xmlns:p14="http://schemas.microsoft.com/office/powerpoint/2010/main" val="1468349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How to switch the tracking target?</a:t>
            </a:r>
          </a:p>
          <a:p>
            <a:r>
              <a:rPr lang="en-US" altLang="zh-TW" dirty="0"/>
              <a:t>There are some methods you can switch the tracking target.</a:t>
            </a:r>
          </a:p>
          <a:p>
            <a:pPr marL="228600" indent="-228600">
              <a:buAutoNum type="arabicPeriod"/>
            </a:pPr>
            <a:r>
              <a:rPr lang="en-US" altLang="zh-TW" dirty="0"/>
              <a:t>Remote control</a:t>
            </a:r>
          </a:p>
          <a:p>
            <a:pPr marL="0" indent="0">
              <a:buNone/>
            </a:pPr>
            <a:endParaRPr lang="en-US" altLang="zh-TW"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dirty="0"/>
              <a:t>There are some tracking buttons on the Remote control,</a:t>
            </a:r>
            <a:r>
              <a:rPr lang="zh-TW" altLang="en-US" dirty="0"/>
              <a:t> </a:t>
            </a:r>
            <a:r>
              <a:rPr lang="en-US" altLang="zh-TW" dirty="0"/>
              <a:t>you</a:t>
            </a:r>
            <a:r>
              <a:rPr lang="zh-TW" altLang="en-US" dirty="0"/>
              <a:t> </a:t>
            </a:r>
            <a:r>
              <a:rPr lang="en-US" altLang="zh-TW" dirty="0"/>
              <a:t>can</a:t>
            </a:r>
            <a:r>
              <a:rPr lang="zh-TW" altLang="en-US" dirty="0"/>
              <a:t> </a:t>
            </a:r>
            <a:r>
              <a:rPr lang="en-US" altLang="zh-TW" dirty="0"/>
              <a:t>turn on or turn off the Tracking or Framing mode, select full body or </a:t>
            </a:r>
            <a:r>
              <a:rPr lang="en-US" altLang="zh-TW" sz="900" dirty="0"/>
              <a:t>half body tracking. Or you can switch the tracking object.</a:t>
            </a:r>
            <a:endParaRPr lang="en-US" altLang="zh-TW" dirty="0"/>
          </a:p>
        </p:txBody>
      </p:sp>
      <p:sp>
        <p:nvSpPr>
          <p:cNvPr id="4" name="投影片編號版面配置區 3"/>
          <p:cNvSpPr>
            <a:spLocks noGrp="1"/>
          </p:cNvSpPr>
          <p:nvPr>
            <p:ph type="sldNum" sz="quarter" idx="5"/>
          </p:nvPr>
        </p:nvSpPr>
        <p:spPr/>
        <p:txBody>
          <a:bodyPr/>
          <a:lstStyle/>
          <a:p>
            <a:fld id="{6FD2AE73-1CA2-401B-B18F-7F01CB559316}" type="slidenum">
              <a:rPr lang="zh-TW" altLang="en-US" smtClean="0"/>
              <a:t>15</a:t>
            </a:fld>
            <a:endParaRPr lang="zh-TW" altLang="en-US"/>
          </a:p>
        </p:txBody>
      </p:sp>
    </p:spTree>
    <p:extLst>
      <p:ext uri="{BB962C8B-B14F-4D97-AF65-F5344CB8AC3E}">
        <p14:creationId xmlns:p14="http://schemas.microsoft.com/office/powerpoint/2010/main" val="2807423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 Webpage </a:t>
            </a:r>
          </a:p>
          <a:p>
            <a:endParaRPr lang="en-US" altLang="zh-TW"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9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No matter whether you would like to change the tracking mode, set the block or partition area, or switch the tracking object, you can easily modify it through the webpage.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dirty="0"/>
              <a:t>You can press </a:t>
            </a:r>
            <a:r>
              <a:rPr lang="en-US" altLang="zh-TW" sz="900" b="1" dirty="0">
                <a:solidFill>
                  <a:srgbClr val="002060"/>
                </a:solidFill>
              </a:rPr>
              <a:t>Take Turn </a:t>
            </a:r>
            <a:r>
              <a:rPr lang="en-US" altLang="zh-TW" dirty="0"/>
              <a:t>button to </a:t>
            </a:r>
            <a:r>
              <a:rPr lang="en-US" altLang="zh-TW" sz="900" dirty="0"/>
              <a:t>switch tracking target.</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900" b="0" dirty="0">
                <a:solidFill>
                  <a:srgbClr val="002060"/>
                </a:solidFill>
              </a:rPr>
              <a:t>Turn on </a:t>
            </a:r>
            <a:r>
              <a:rPr lang="en-US" altLang="zh-TW" sz="900" b="1" dirty="0">
                <a:solidFill>
                  <a:srgbClr val="002060"/>
                </a:solidFill>
              </a:rPr>
              <a:t>Target ID </a:t>
            </a:r>
            <a:r>
              <a:rPr lang="en-US" altLang="zh-TW" sz="900" b="0" dirty="0">
                <a:solidFill>
                  <a:srgbClr val="002060"/>
                </a:solidFill>
              </a:rPr>
              <a:t>to show </a:t>
            </a:r>
            <a:r>
              <a:rPr lang="en-US" altLang="zh-TW" sz="900" dirty="0"/>
              <a:t>available tracking target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900" dirty="0"/>
              <a:t>Turn on the </a:t>
            </a:r>
            <a:r>
              <a:rPr lang="en-US" altLang="zh-TW" sz="900" b="1" dirty="0"/>
              <a:t>Gesture control</a:t>
            </a:r>
            <a:r>
              <a:rPr lang="en-US" altLang="zh-TW" sz="900" dirty="0"/>
              <a:t>, when the presenter raises their hands, the tracking target will switch automatically.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900" b="0" dirty="0">
                <a:solidFill>
                  <a:srgbClr val="002060"/>
                </a:solidFill>
              </a:rPr>
              <a:t>If you turn on the </a:t>
            </a:r>
            <a:r>
              <a:rPr lang="en-US" altLang="zh-TW" sz="900" b="1" dirty="0">
                <a:solidFill>
                  <a:srgbClr val="002060"/>
                </a:solidFill>
              </a:rPr>
              <a:t>Designated ID, </a:t>
            </a:r>
            <a:r>
              <a:rPr lang="en-US" altLang="zh-TW" sz="900" dirty="0"/>
              <a:t>you can use mouse to click the green frame on panoramic lens, VC-TR40 will track the person you select.</a:t>
            </a:r>
            <a:endParaRPr lang="en-US" altLang="zh-TW" sz="900" b="0" dirty="0">
              <a:solidFill>
                <a:srgbClr val="002060"/>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6FD2AE73-1CA2-401B-B18F-7F01CB559316}" type="slidenum">
              <a:rPr lang="zh-TW" altLang="en-US" smtClean="0"/>
              <a:t>16</a:t>
            </a:fld>
            <a:endParaRPr lang="zh-TW" altLang="en-US"/>
          </a:p>
        </p:txBody>
      </p:sp>
    </p:spTree>
    <p:extLst>
      <p:ext uri="{BB962C8B-B14F-4D97-AF65-F5344CB8AC3E}">
        <p14:creationId xmlns:p14="http://schemas.microsoft.com/office/powerpoint/2010/main" val="2008034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Wingdings" panose="05000000000000000000" pitchFamily="2" charset="2"/>
              <a:buNone/>
            </a:pPr>
            <a:r>
              <a:rPr lang="en-US" altLang="zh-TW" sz="2400" b="1" dirty="0">
                <a:solidFill>
                  <a:srgbClr val="00B0F0"/>
                </a:solidFill>
              </a:rPr>
              <a:t>3. Gesture Control</a:t>
            </a:r>
          </a:p>
          <a:p>
            <a:pPr marL="0" indent="0">
              <a:buFont typeface="Wingdings" panose="05000000000000000000" pitchFamily="2" charset="2"/>
              <a:buNone/>
            </a:pPr>
            <a:r>
              <a:rPr lang="en-US" altLang="zh-TW" sz="2000" dirty="0"/>
              <a:t>Turn on the gesture control</a:t>
            </a:r>
            <a:r>
              <a:rPr lang="zh-TW" altLang="en-US" sz="2000" dirty="0"/>
              <a:t> </a:t>
            </a:r>
            <a:r>
              <a:rPr lang="en-US" altLang="zh-TW" sz="2000" dirty="0"/>
              <a:t>on the webpage setting , when the presenter raises their hands, the tracking target will switch automatically. </a:t>
            </a:r>
          </a:p>
          <a:p>
            <a:endParaRPr lang="zh-TW" altLang="en-US" dirty="0"/>
          </a:p>
        </p:txBody>
      </p:sp>
      <p:sp>
        <p:nvSpPr>
          <p:cNvPr id="4" name="投影片編號版面配置區 3"/>
          <p:cNvSpPr>
            <a:spLocks noGrp="1"/>
          </p:cNvSpPr>
          <p:nvPr>
            <p:ph type="sldNum" sz="quarter" idx="5"/>
          </p:nvPr>
        </p:nvSpPr>
        <p:spPr/>
        <p:txBody>
          <a:bodyPr/>
          <a:lstStyle/>
          <a:p>
            <a:fld id="{6FD2AE73-1CA2-401B-B18F-7F01CB559316}" type="slidenum">
              <a:rPr lang="zh-TW" altLang="en-US" smtClean="0"/>
              <a:t>17</a:t>
            </a:fld>
            <a:endParaRPr lang="zh-TW" altLang="en-US"/>
          </a:p>
        </p:txBody>
      </p:sp>
    </p:spTree>
    <p:extLst>
      <p:ext uri="{BB962C8B-B14F-4D97-AF65-F5344CB8AC3E}">
        <p14:creationId xmlns:p14="http://schemas.microsoft.com/office/powerpoint/2010/main" val="1095427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TW"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VC-TR40 is compatible with Lumens products like media processor LC200, LC100 and Camera controller VS-KB30, VS-KB20.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dirty="0"/>
              <a:t>It is also compatible with Lumens software like </a:t>
            </a:r>
            <a:r>
              <a:rPr lang="en-US" altLang="zh-TW" dirty="0" err="1"/>
              <a:t>CamConnect</a:t>
            </a:r>
            <a:r>
              <a:rPr lang="en-US" altLang="zh-TW" dirty="0"/>
              <a:t>, Deployment Tool, Virtual camera…, providing users use more convenience. </a:t>
            </a:r>
          </a:p>
          <a:p>
            <a:endParaRPr lang="en-US" dirty="0"/>
          </a:p>
        </p:txBody>
      </p:sp>
      <p:sp>
        <p:nvSpPr>
          <p:cNvPr id="4" name="投影片編號版面配置區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064026A-57D6-4A76-ACEB-FC91802D8586}"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457200" rtl="0" eaLnBrk="0" fontAlgn="base" latinLnBrk="0" hangingPunct="0">
                <a:lnSpc>
                  <a:spcPct val="100000"/>
                </a:lnSpc>
                <a:spcBef>
                  <a:spcPct val="0"/>
                </a:spcBef>
                <a:spcAft>
                  <a:spcPct val="0"/>
                </a:spcAft>
                <a:buClrTx/>
                <a:buSzTx/>
                <a:buFontTx/>
                <a:buNone/>
                <a:tabLst/>
                <a:defRPr/>
              </a:pPr>
              <a:t>18</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829744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VC-TR40 successfully integrates with major Video Conference software, popular streaming platforms, broadcasting software, stream deck and Barco </a:t>
            </a:r>
            <a:r>
              <a:rPr lang="en-US" altLang="zh-TW" sz="1200" dirty="0" err="1"/>
              <a:t>ClickShare</a:t>
            </a:r>
            <a:r>
              <a:rPr lang="en-US" altLang="zh-TW" sz="1200" dirty="0"/>
              <a:t>. It provides users with more flexible options to use VC-TR40 with their desired platforms.</a:t>
            </a:r>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C064026A-57D6-4A76-ACEB-FC91802D8586}"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457200" rtl="0" eaLnBrk="0" fontAlgn="base" latinLnBrk="0" hangingPunct="0">
                <a:lnSpc>
                  <a:spcPct val="100000"/>
                </a:lnSpc>
                <a:spcBef>
                  <a:spcPct val="0"/>
                </a:spcBef>
                <a:spcAft>
                  <a:spcPct val="0"/>
                </a:spcAft>
                <a:buClrTx/>
                <a:buSzTx/>
                <a:buFontTx/>
                <a:buNone/>
                <a:tabLst/>
                <a:defRPr/>
              </a:pPr>
              <a:t>19</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55451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3200" dirty="0"/>
              <a:t>VC-TR40 is a dual-lens auto-tracking camera. </a:t>
            </a:r>
            <a:r>
              <a:rPr lang="en-US" altLang="zh-TW" sz="1800" dirty="0">
                <a:solidFill>
                  <a:srgbClr val="4C4D4F"/>
                </a:solidFill>
                <a:effectLst/>
                <a:latin typeface="Arial" panose="020B0604020202020204" pitchFamily="34" charset="0"/>
                <a:ea typeface="Myriad Pro"/>
              </a:rPr>
              <a:t>Its AI-powered human face recognition and gesture control technology makes it easier than ever to track the subject.</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The</a:t>
            </a:r>
            <a:r>
              <a:rPr lang="en-US" altLang="zh-TW" sz="1200" kern="1200" baseline="0" dirty="0">
                <a:solidFill>
                  <a:schemeClr val="tx1"/>
                </a:solidFill>
                <a:effectLst/>
                <a:latin typeface="+mn-lt"/>
                <a:ea typeface="+mn-ea"/>
                <a:cs typeface="+mn-cs"/>
              </a:rPr>
              <a:t> color is available in black and white.</a:t>
            </a:r>
          </a:p>
          <a:p>
            <a:r>
              <a:rPr lang="en-US" altLang="zh-TW" dirty="0"/>
              <a:t>It is NDAA and TAA </a:t>
            </a:r>
            <a:r>
              <a:rPr lang="en-US" altLang="zh-TW" sz="1200" dirty="0">
                <a:solidFill>
                  <a:schemeClr val="bg1"/>
                </a:solidFill>
                <a:cs typeface="Calibri" panose="020F0502020204030204" pitchFamily="34" charset="0"/>
              </a:rPr>
              <a:t>Compliant. and it comes with 5-year</a:t>
            </a:r>
            <a:r>
              <a:rPr lang="en-US" altLang="zh-TW" sz="1200" baseline="0" dirty="0">
                <a:solidFill>
                  <a:schemeClr val="bg1"/>
                </a:solidFill>
                <a:cs typeface="Calibri" panose="020F0502020204030204" pitchFamily="34" charset="0"/>
              </a:rPr>
              <a:t> warranty.</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6FD2AE73-1CA2-401B-B18F-7F01CB559316}" type="slidenum">
              <a:rPr lang="zh-TW" altLang="en-US" smtClean="0"/>
              <a:t>2</a:t>
            </a:fld>
            <a:endParaRPr lang="zh-TW" altLang="en-US"/>
          </a:p>
        </p:txBody>
      </p:sp>
    </p:spTree>
    <p:extLst>
      <p:ext uri="{BB962C8B-B14F-4D97-AF65-F5344CB8AC3E}">
        <p14:creationId xmlns:p14="http://schemas.microsoft.com/office/powerpoint/2010/main" val="3807585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4365">
              <a:defRPr/>
            </a:pPr>
            <a:r>
              <a:rPr lang="en-US" altLang="zh-TW" dirty="0"/>
              <a:t>For more information, please visit our website at www.Mylumens.com</a:t>
            </a:r>
            <a:endParaRPr lang="zh-TW" altLang="en-US" dirty="0"/>
          </a:p>
        </p:txBody>
      </p:sp>
      <p:sp>
        <p:nvSpPr>
          <p:cNvPr id="4" name="頁首版面配置區 3"/>
          <p:cNvSpPr>
            <a:spLocks noGrp="1"/>
          </p:cNvSpPr>
          <p:nvPr>
            <p:ph type="hdr" sz="quarter" idx="10"/>
          </p:nvPr>
        </p:nvSpPr>
        <p:spPr/>
        <p:txBody>
          <a:bodyPr/>
          <a:lstStyle/>
          <a:p>
            <a:endParaRPr lang="en-CA"/>
          </a:p>
        </p:txBody>
      </p:sp>
      <p:sp>
        <p:nvSpPr>
          <p:cNvPr id="5" name="頁尾版面配置區 4"/>
          <p:cNvSpPr>
            <a:spLocks noGrp="1"/>
          </p:cNvSpPr>
          <p:nvPr>
            <p:ph type="ftr" sz="quarter" idx="11"/>
          </p:nvPr>
        </p:nvSpPr>
        <p:spPr/>
        <p:txBody>
          <a:bodyPr/>
          <a:lstStyle/>
          <a:p>
            <a:endParaRPr lang="en-CA"/>
          </a:p>
        </p:txBody>
      </p:sp>
      <p:sp>
        <p:nvSpPr>
          <p:cNvPr id="6" name="投影片編號版面配置區 5"/>
          <p:cNvSpPr>
            <a:spLocks noGrp="1"/>
          </p:cNvSpPr>
          <p:nvPr>
            <p:ph type="sldNum" sz="quarter" idx="12"/>
          </p:nvPr>
        </p:nvSpPr>
        <p:spPr/>
        <p:txBody>
          <a:bodyPr/>
          <a:lstStyle/>
          <a:p>
            <a:fld id="{215DD9E8-814B-4CA6-AF44-841A0C737E2F}" type="slidenum">
              <a:rPr lang="en-CA" smtClean="0"/>
              <a:t>20</a:t>
            </a:fld>
            <a:endParaRPr lang="en-CA"/>
          </a:p>
        </p:txBody>
      </p:sp>
    </p:spTree>
    <p:extLst>
      <p:ext uri="{BB962C8B-B14F-4D97-AF65-F5344CB8AC3E}">
        <p14:creationId xmlns:p14="http://schemas.microsoft.com/office/powerpoint/2010/main" val="2180414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u="none" strike="noStrike" dirty="0">
                <a:solidFill>
                  <a:srgbClr val="6A6A6A"/>
                </a:solidFill>
                <a:effectLst/>
                <a:latin typeface="Segoe UI" panose="020B0502040204020203" pitchFamily="34" charset="0"/>
              </a:rPr>
              <a:t>VC-TR40 is the replacement model for VC-TR1.</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b="0" i="0" u="none" strike="noStrike" dirty="0">
                <a:solidFill>
                  <a:srgbClr val="6A6A6A"/>
                </a:solidFill>
                <a:effectLst/>
                <a:latin typeface="Segoe UI" panose="020B0502040204020203" pitchFamily="34" charset="0"/>
              </a:rPr>
              <a:t>Compare with VC-TR1, VC-TR40 with USB 3 output and can be mounted upright or inverted. With AI Tracking, </a:t>
            </a:r>
            <a:r>
              <a:rPr lang="en-US" altLang="zh-TW" dirty="0"/>
              <a:t>VC-TR40 can follow a subject smoothly and reliably, </a:t>
            </a:r>
            <a:r>
              <a:rPr lang="en-US" altLang="zh-TW" sz="1800" dirty="0">
                <a:solidFill>
                  <a:srgbClr val="4C4D4F"/>
                </a:solidFill>
                <a:effectLst/>
                <a:latin typeface="Arial" panose="020B0604020202020204" pitchFamily="34" charset="0"/>
                <a:ea typeface="Myriad Pro"/>
                <a:cs typeface="Myriad Pro"/>
              </a:rPr>
              <a:t>making it ideal for use in presentations, conferences, worship services, studios, and lecture halls.</a:t>
            </a:r>
            <a:endParaRPr lang="zh-TW" altLang="zh-TW" sz="1800" dirty="0">
              <a:effectLst/>
              <a:latin typeface="Myriad Pro"/>
              <a:ea typeface="Myriad Pro"/>
              <a:cs typeface="Myriad Pro"/>
            </a:endParaRPr>
          </a:p>
          <a:p>
            <a:endParaRPr lang="en-US" altLang="zh-TW" b="0" i="0" u="none" strike="noStrike" dirty="0">
              <a:solidFill>
                <a:srgbClr val="6A6A6A"/>
              </a:solidFill>
              <a:effectLst/>
              <a:latin typeface="Segoe UI" panose="020B0502040204020203" pitchFamily="34" charset="0"/>
            </a:endParaRPr>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3</a:t>
            </a:fld>
            <a:endParaRPr lang="zh-TW" altLang="en-US"/>
          </a:p>
        </p:txBody>
      </p:sp>
    </p:spTree>
    <p:extLst>
      <p:ext uri="{BB962C8B-B14F-4D97-AF65-F5344CB8AC3E}">
        <p14:creationId xmlns:p14="http://schemas.microsoft.com/office/powerpoint/2010/main" val="45930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900" dirty="0"/>
              <a:t>VC-TR40 is a dual-lens auto-tracking camera, </a:t>
            </a:r>
            <a:r>
              <a:rPr lang="en-US" altLang="zh-TW" sz="1800" dirty="0">
                <a:solidFill>
                  <a:srgbClr val="4C4D4F"/>
                </a:solidFill>
                <a:effectLst/>
                <a:latin typeface="Arial" panose="020B0604020202020204" pitchFamily="34" charset="0"/>
                <a:ea typeface="Myriad Pro"/>
              </a:rPr>
              <a:t>featuring a 1080p 60fps image processor and a 20x optical zoom lens.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1800" dirty="0">
                <a:solidFill>
                  <a:srgbClr val="4C4D4F"/>
                </a:solidFill>
                <a:effectLst/>
                <a:latin typeface="Arial" panose="020B0604020202020204" pitchFamily="34" charset="0"/>
                <a:ea typeface="Myriad Pro"/>
              </a:rPr>
              <a:t>Its secondary panoramic camera can analyze the whole view while the main camera is capturing an individual.</a:t>
            </a:r>
            <a:endParaRPr lang="zh-TW" alt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4</a:t>
            </a:fld>
            <a:endParaRPr lang="zh-TW" altLang="en-US"/>
          </a:p>
        </p:txBody>
      </p:sp>
    </p:spTree>
    <p:extLst>
      <p:ext uri="{BB962C8B-B14F-4D97-AF65-F5344CB8AC3E}">
        <p14:creationId xmlns:p14="http://schemas.microsoft.com/office/powerpoint/2010/main" val="301668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dirty="0">
                <a:solidFill>
                  <a:schemeClr val="tx1"/>
                </a:solidFill>
                <a:effectLst/>
                <a:latin typeface="+mn-lt"/>
                <a:ea typeface="+mn-ea"/>
                <a:cs typeface="+mn-cs"/>
              </a:rPr>
              <a:t>On the back, </a:t>
            </a:r>
            <a:r>
              <a:rPr lang="en-US" altLang="zh-TW" dirty="0"/>
              <a:t>it has USB 3, HDMI, </a:t>
            </a:r>
            <a:r>
              <a:rPr lang="en-US" altLang="zh-TW" sz="900" dirty="0">
                <a:solidFill>
                  <a:srgbClr val="008ED3"/>
                </a:solidFill>
              </a:rPr>
              <a:t>3G-SDI, audio in, Ethernet and RS-232 port.</a:t>
            </a:r>
            <a:endParaRPr lang="zh-TW" altLang="en-US" dirty="0"/>
          </a:p>
        </p:txBody>
      </p:sp>
      <p:sp>
        <p:nvSpPr>
          <p:cNvPr id="4" name="投影片編號版面配置區 3"/>
          <p:cNvSpPr>
            <a:spLocks noGrp="1"/>
          </p:cNvSpPr>
          <p:nvPr>
            <p:ph type="sldNum" sz="quarter" idx="10"/>
          </p:nvPr>
        </p:nvSpPr>
        <p:spPr/>
        <p:txBody>
          <a:bodyPr/>
          <a:lstStyle/>
          <a:p>
            <a:fld id="{C064026A-57D6-4A76-ACEB-FC91802D8586}" type="slidenum">
              <a:rPr lang="zh-TW" altLang="en-US" smtClean="0"/>
              <a:t>5</a:t>
            </a:fld>
            <a:endParaRPr lang="zh-TW" altLang="en-US"/>
          </a:p>
        </p:txBody>
      </p:sp>
    </p:spTree>
    <p:extLst>
      <p:ext uri="{BB962C8B-B14F-4D97-AF65-F5344CB8AC3E}">
        <p14:creationId xmlns:p14="http://schemas.microsoft.com/office/powerpoint/2010/main" val="61812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900" kern="1200" dirty="0">
                <a:solidFill>
                  <a:schemeClr val="tx1"/>
                </a:solidFill>
                <a:latin typeface="+mn-lt"/>
                <a:ea typeface="+mn-ea"/>
                <a:cs typeface="+mn-cs"/>
              </a:rPr>
              <a:t>The Recommended installation Tracking distance </a:t>
            </a:r>
            <a:r>
              <a:rPr lang="en-US" altLang="zh-TW" dirty="0"/>
              <a:t>range</a:t>
            </a:r>
            <a:r>
              <a:rPr lang="zh-TW" altLang="en-US" dirty="0"/>
              <a:t> </a:t>
            </a:r>
            <a:r>
              <a:rPr lang="en-US" altLang="zh-TW" dirty="0"/>
              <a:t>is 2 to 15 meters. Optimal tracking distance is 8 meters.</a:t>
            </a:r>
          </a:p>
          <a:p>
            <a:r>
              <a:rPr lang="en-US" altLang="zh-TW" dirty="0"/>
              <a:t>Vertical mounting height is 2 to 3 meters. Optimal installation height is 2.4 meters.</a:t>
            </a:r>
            <a:endParaRPr lang="zh-TW" altLang="en-US" dirty="0"/>
          </a:p>
        </p:txBody>
      </p:sp>
      <p:sp>
        <p:nvSpPr>
          <p:cNvPr id="4" name="投影片編號版面配置區 3"/>
          <p:cNvSpPr>
            <a:spLocks noGrp="1"/>
          </p:cNvSpPr>
          <p:nvPr>
            <p:ph type="sldNum" sz="quarter" idx="5"/>
          </p:nvPr>
        </p:nvSpPr>
        <p:spPr/>
        <p:txBody>
          <a:bodyPr/>
          <a:lstStyle/>
          <a:p>
            <a:fld id="{6FD2AE73-1CA2-401B-B18F-7F01CB559316}" type="slidenum">
              <a:rPr lang="zh-TW" altLang="en-US" smtClean="0"/>
              <a:t>6</a:t>
            </a:fld>
            <a:endParaRPr lang="zh-TW" altLang="en-US"/>
          </a:p>
        </p:txBody>
      </p:sp>
    </p:spTree>
    <p:extLst>
      <p:ext uri="{BB962C8B-B14F-4D97-AF65-F5344CB8AC3E}">
        <p14:creationId xmlns:p14="http://schemas.microsoft.com/office/powerpoint/2010/main" val="246846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tx1">
                    <a:lumMod val="75000"/>
                    <a:lumOff val="25000"/>
                  </a:schemeClr>
                </a:solidFill>
                <a:latin typeface="Calibri" panose="020F0502020204030204" pitchFamily="34" charset="0"/>
                <a:cs typeface="Calibri" panose="020F0502020204030204" pitchFamily="34" charset="0"/>
              </a:rPr>
              <a:t>Here are some key features of VC-TR40</a:t>
            </a:r>
          </a:p>
          <a:p>
            <a:pPr marL="0" lvl="0" indent="0">
              <a:lnSpc>
                <a:spcPct val="150000"/>
              </a:lnSpc>
              <a:buClr>
                <a:srgbClr val="0083CD"/>
              </a:buClr>
              <a:buSzPct val="50000"/>
              <a:buFont typeface="Wingdings" panose="05000000000000000000" pitchFamily="2" charset="2"/>
              <a:buNone/>
            </a:pPr>
            <a:r>
              <a:rPr lang="en-US" altLang="zh-TW" sz="3200" dirty="0">
                <a:solidFill>
                  <a:schemeClr val="tx1"/>
                </a:solidFill>
                <a:latin typeface="Calibri" panose="020F0502020204030204" pitchFamily="34" charset="0"/>
                <a:cs typeface="Calibri" panose="020F0502020204030204" pitchFamily="34" charset="0"/>
              </a:rPr>
              <a:t>AI-Powered Human Face Recognition</a:t>
            </a:r>
            <a:endParaRPr lang="zh-TW" altLang="zh-TW" sz="3200" dirty="0">
              <a:solidFill>
                <a:schemeClr val="tx1"/>
              </a:solidFill>
              <a:latin typeface="Calibri" panose="020F0502020204030204" pitchFamily="34" charset="0"/>
              <a:cs typeface="Calibri" panose="020F0502020204030204" pitchFamily="34" charset="0"/>
            </a:endParaRPr>
          </a:p>
          <a:p>
            <a:pPr marL="0" lvl="0" indent="0">
              <a:lnSpc>
                <a:spcPct val="150000"/>
              </a:lnSpc>
              <a:buClr>
                <a:srgbClr val="0083CD"/>
              </a:buClr>
              <a:buSzPct val="50000"/>
              <a:buFont typeface="Wingdings" panose="05000000000000000000" pitchFamily="2" charset="2"/>
              <a:buNone/>
            </a:pPr>
            <a:r>
              <a:rPr lang="en-US" altLang="zh-TW" sz="3200" dirty="0">
                <a:solidFill>
                  <a:schemeClr val="tx1"/>
                </a:solidFill>
                <a:latin typeface="Calibri" panose="020F0502020204030204" pitchFamily="34" charset="0"/>
                <a:cs typeface="Calibri" panose="020F0502020204030204" pitchFamily="34" charset="0"/>
              </a:rPr>
              <a:t>3 Tracking modes and 2 Framing modes</a:t>
            </a:r>
            <a:endParaRPr lang="zh-TW" altLang="zh-TW" sz="3200" dirty="0">
              <a:solidFill>
                <a:schemeClr val="tx1"/>
              </a:solidFill>
              <a:latin typeface="Calibri" panose="020F0502020204030204" pitchFamily="34" charset="0"/>
              <a:cs typeface="Calibri" panose="020F0502020204030204" pitchFamily="34" charset="0"/>
            </a:endParaRPr>
          </a:p>
          <a:p>
            <a:pPr marL="0" lvl="0" indent="0">
              <a:lnSpc>
                <a:spcPct val="150000"/>
              </a:lnSpc>
              <a:buClr>
                <a:srgbClr val="0083CD"/>
              </a:buClr>
              <a:buSzPct val="50000"/>
              <a:buFont typeface="Wingdings" panose="05000000000000000000" pitchFamily="2" charset="2"/>
              <a:buNone/>
            </a:pPr>
            <a:r>
              <a:rPr lang="en-US" altLang="zh-TW" sz="1800" dirty="0">
                <a:solidFill>
                  <a:srgbClr val="4C4D4F"/>
                </a:solidFill>
                <a:effectLst/>
                <a:latin typeface="Arial" panose="020B0604020202020204" pitchFamily="34" charset="0"/>
                <a:ea typeface="Myriad Pro"/>
              </a:rPr>
              <a:t>Mount upright or inverted</a:t>
            </a:r>
          </a:p>
          <a:p>
            <a:pPr marL="0" lvl="0" indent="0">
              <a:lnSpc>
                <a:spcPct val="150000"/>
              </a:lnSpc>
              <a:buClr>
                <a:srgbClr val="0083CD"/>
              </a:buClr>
              <a:buSzPct val="50000"/>
              <a:buFont typeface="Wingdings" panose="05000000000000000000" pitchFamily="2" charset="2"/>
              <a:buNone/>
            </a:pPr>
            <a:r>
              <a:rPr lang="en-US" altLang="zh-TW" sz="3200" dirty="0">
                <a:solidFill>
                  <a:schemeClr val="tx1"/>
                </a:solidFill>
                <a:latin typeface="Calibri" panose="020F0502020204030204" pitchFamily="34" charset="0"/>
                <a:cs typeface="Calibri" panose="020F0502020204030204" pitchFamily="34" charset="0"/>
              </a:rPr>
              <a:t>HDMI, Ethernet, 3G-SDI, USB simultaneous output</a:t>
            </a:r>
            <a:endParaRPr lang="zh-TW" altLang="zh-TW" sz="3200" dirty="0">
              <a:solidFill>
                <a:schemeClr val="tx1"/>
              </a:solidFill>
              <a:latin typeface="Calibri" panose="020F0502020204030204" pitchFamily="34" charset="0"/>
              <a:cs typeface="Calibri" panose="020F0502020204030204" pitchFamily="34" charset="0"/>
            </a:endParaRPr>
          </a:p>
          <a:p>
            <a:pPr marL="0" lvl="0" indent="0">
              <a:lnSpc>
                <a:spcPct val="150000"/>
              </a:lnSpc>
              <a:buClr>
                <a:srgbClr val="0083CD"/>
              </a:buClr>
              <a:buSzPct val="50000"/>
              <a:buFont typeface="Wingdings" panose="05000000000000000000" pitchFamily="2" charset="2"/>
              <a:buNone/>
            </a:pPr>
            <a:r>
              <a:rPr lang="en-US" altLang="zh-TW" sz="3200" dirty="0">
                <a:solidFill>
                  <a:schemeClr val="tx1"/>
                </a:solidFill>
                <a:latin typeface="Calibri" panose="020F0502020204030204" pitchFamily="34" charset="0"/>
                <a:cs typeface="Calibri" panose="020F0502020204030204" pitchFamily="34" charset="0"/>
              </a:rPr>
              <a:t>1080P 60fps with 20x Optical Zoom</a:t>
            </a:r>
            <a:endParaRPr lang="zh-TW" altLang="zh-TW" sz="3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投影片編號版面配置區 3"/>
          <p:cNvSpPr>
            <a:spLocks noGrp="1"/>
          </p:cNvSpPr>
          <p:nvPr>
            <p:ph type="sldNum" sz="quarter" idx="10"/>
          </p:nvPr>
        </p:nvSpPr>
        <p:spPr/>
        <p:txBody>
          <a:bodyPr/>
          <a:lstStyle/>
          <a:p>
            <a:fld id="{6FD2AE73-1CA2-401B-B18F-7F01CB559316}" type="slidenum">
              <a:rPr lang="zh-TW" altLang="en-US" smtClean="0"/>
              <a:t>7</a:t>
            </a:fld>
            <a:endParaRPr lang="zh-TW" altLang="en-US"/>
          </a:p>
        </p:txBody>
      </p:sp>
    </p:spTree>
    <p:extLst>
      <p:ext uri="{BB962C8B-B14F-4D97-AF65-F5344CB8AC3E}">
        <p14:creationId xmlns:p14="http://schemas.microsoft.com/office/powerpoint/2010/main" val="210964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lang="en-US" altLang="zh-TW" sz="900" b="1" dirty="0">
                <a:solidFill>
                  <a:prstClr val="black"/>
                </a:solidFill>
                <a:latin typeface="Calibri" panose="020F0502020204030204" pitchFamily="34" charset="0"/>
                <a:ea typeface="新細明體" panose="02020500000000000000" pitchFamily="18" charset="-120"/>
                <a:cs typeface="Calibri" panose="020F0502020204030204" pitchFamily="34" charset="0"/>
              </a:rPr>
              <a:t>VC-TR40 has 3 </a:t>
            </a:r>
            <a:r>
              <a:rPr lang="en-US" altLang="zh-TW" dirty="0">
                <a:solidFill>
                  <a:schemeClr val="tx1"/>
                </a:solidFill>
                <a:latin typeface="Calibri" panose="020F0502020204030204" pitchFamily="34" charset="0"/>
                <a:cs typeface="Calibri" panose="020F0502020204030204" pitchFamily="34" charset="0"/>
              </a:rPr>
              <a:t>Tracking modes , </a:t>
            </a:r>
            <a:endParaRPr lang="en-US" altLang="zh-TW" sz="900" b="1" dirty="0">
              <a:solidFill>
                <a:prstClr val="black"/>
              </a:solidFill>
              <a:latin typeface="Calibri" panose="020F0502020204030204" pitchFamily="34" charset="0"/>
              <a:ea typeface="新細明體" panose="02020500000000000000" pitchFamily="18" charset="-120"/>
              <a:cs typeface="Calibri" panose="020F050202020403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lang="en-US" altLang="zh-TW" sz="900" b="1" dirty="0">
                <a:solidFill>
                  <a:prstClr val="black"/>
                </a:solidFill>
                <a:latin typeface="Calibri" panose="020F0502020204030204" pitchFamily="34" charset="0"/>
                <a:ea typeface="新細明體" panose="02020500000000000000" pitchFamily="18" charset="-120"/>
                <a:cs typeface="Calibri" panose="020F0502020204030204" pitchFamily="34" charset="0"/>
              </a:rPr>
              <a:t>1. Everywhere Tracking</a:t>
            </a:r>
          </a:p>
          <a:p>
            <a:pPr eaLnBrk="0" fontAlgn="base" hangingPunct="0">
              <a:spcBef>
                <a:spcPct val="0"/>
              </a:spcBef>
              <a:spcAft>
                <a:spcPct val="0"/>
              </a:spcAft>
            </a:pPr>
            <a:endParaRPr lang="en-US" altLang="zh-TW" sz="9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endParaRPr>
          </a:p>
          <a:p>
            <a:pPr marL="0" marR="0" lvl="0" indent="0" algn="l" defTabSz="685800" rtl="0" eaLnBrk="0" fontAlgn="base" latinLnBrk="0" hangingPunct="0">
              <a:lnSpc>
                <a:spcPct val="100000"/>
              </a:lnSpc>
              <a:spcBef>
                <a:spcPct val="0"/>
              </a:spcBef>
              <a:spcAft>
                <a:spcPct val="0"/>
              </a:spcAft>
              <a:buClrTx/>
              <a:buSzTx/>
              <a:buFontTx/>
              <a:buNone/>
              <a:tabLst/>
              <a:defRPr/>
            </a:pPr>
            <a:r>
              <a:rPr lang="en-US" altLang="zh-TW" sz="9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In the Everywhere Tracking mode, the camera will continuously track the presenter’s movement left and right, forwards and backwards.</a:t>
            </a:r>
            <a:endParaRPr lang="zh-TW" altLang="zh-TW" sz="9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endParaRPr>
          </a:p>
        </p:txBody>
      </p:sp>
      <p:sp>
        <p:nvSpPr>
          <p:cNvPr id="4" name="投影片編號版面配置區 3"/>
          <p:cNvSpPr>
            <a:spLocks noGrp="1"/>
          </p:cNvSpPr>
          <p:nvPr>
            <p:ph type="sldNum" sz="quarter" idx="5"/>
          </p:nvPr>
        </p:nvSpPr>
        <p:spPr/>
        <p:txBody>
          <a:bodyPr/>
          <a:lstStyle/>
          <a:p>
            <a:fld id="{6FD2AE73-1CA2-401B-B18F-7F01CB559316}" type="slidenum">
              <a:rPr lang="zh-TW" altLang="en-US" smtClean="0"/>
              <a:t>8</a:t>
            </a:fld>
            <a:endParaRPr lang="zh-TW" altLang="en-US"/>
          </a:p>
        </p:txBody>
      </p:sp>
    </p:spTree>
    <p:extLst>
      <p:ext uri="{BB962C8B-B14F-4D97-AF65-F5344CB8AC3E}">
        <p14:creationId xmlns:p14="http://schemas.microsoft.com/office/powerpoint/2010/main" val="356131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ltLang="zh-TW" sz="900" b="1" dirty="0">
                <a:solidFill>
                  <a:prstClr val="black"/>
                </a:solidFill>
                <a:latin typeface="Calibri" panose="020F0502020204030204" pitchFamily="34" charset="0"/>
                <a:ea typeface="新細明體" panose="02020500000000000000" pitchFamily="18" charset="-120"/>
                <a:cs typeface="Calibri" panose="020F0502020204030204" pitchFamily="34" charset="0"/>
              </a:rPr>
              <a:t>2. Stage Tracking</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zh-TW" sz="9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endParaRPr>
          </a:p>
          <a:p>
            <a:pPr eaLnBrk="0" fontAlgn="base" hangingPunct="0">
              <a:spcBef>
                <a:spcPct val="0"/>
              </a:spcBef>
              <a:spcAft>
                <a:spcPct val="0"/>
              </a:spcAft>
            </a:pPr>
            <a:r>
              <a:rPr lang="en-US" altLang="zh-TW" sz="9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In Stage Tracking mode, the VC-TR40 will pan left and right to follow a presenter within a defined area. </a:t>
            </a:r>
          </a:p>
          <a:p>
            <a:endParaRPr lang="zh-TW" altLang="en-US" dirty="0"/>
          </a:p>
        </p:txBody>
      </p:sp>
      <p:sp>
        <p:nvSpPr>
          <p:cNvPr id="4" name="投影片編號版面配置區 3"/>
          <p:cNvSpPr>
            <a:spLocks noGrp="1"/>
          </p:cNvSpPr>
          <p:nvPr>
            <p:ph type="sldNum" sz="quarter" idx="5"/>
          </p:nvPr>
        </p:nvSpPr>
        <p:spPr/>
        <p:txBody>
          <a:bodyPr/>
          <a:lstStyle/>
          <a:p>
            <a:fld id="{6FD2AE73-1CA2-401B-B18F-7F01CB559316}" type="slidenum">
              <a:rPr lang="zh-TW" altLang="en-US" smtClean="0"/>
              <a:t>9</a:t>
            </a:fld>
            <a:endParaRPr lang="zh-TW" altLang="en-US"/>
          </a:p>
        </p:txBody>
      </p:sp>
    </p:spTree>
    <p:extLst>
      <p:ext uri="{BB962C8B-B14F-4D97-AF65-F5344CB8AC3E}">
        <p14:creationId xmlns:p14="http://schemas.microsoft.com/office/powerpoint/2010/main" val="2468292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261406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1430626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3234102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A Cover">
    <p:bg>
      <p:bgPr>
        <a:gradFill>
          <a:gsLst>
            <a:gs pos="0">
              <a:schemeClr val="tx1">
                <a:lumMod val="95000"/>
                <a:lumOff val="5000"/>
              </a:schemeClr>
            </a:gs>
            <a:gs pos="31000">
              <a:schemeClr val="tx1">
                <a:lumMod val="85000"/>
                <a:lumOff val="15000"/>
              </a:schemeClr>
            </a:gs>
            <a:gs pos="100000">
              <a:schemeClr val="tx1">
                <a:lumMod val="65000"/>
                <a:lumOff val="35000"/>
              </a:schemeClr>
            </a:gs>
          </a:gsLst>
          <a:lin ang="5400000" scaled="1"/>
        </a:gradFill>
        <a:effectLst/>
      </p:bgPr>
    </p:bg>
    <p:spTree>
      <p:nvGrpSpPr>
        <p:cNvPr id="1" name=""/>
        <p:cNvGrpSpPr/>
        <p:nvPr/>
      </p:nvGrpSpPr>
      <p:grpSpPr>
        <a:xfrm>
          <a:off x="0" y="0"/>
          <a:ext cx="0" cy="0"/>
          <a:chOff x="0" y="0"/>
          <a:chExt cx="0" cy="0"/>
        </a:xfrm>
      </p:grpSpPr>
      <p:pic>
        <p:nvPicPr>
          <p:cNvPr id="6" name="圖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b="23733"/>
          <a:stretch/>
        </p:blipFill>
        <p:spPr>
          <a:xfrm>
            <a:off x="395537" y="267495"/>
            <a:ext cx="2292351" cy="523885"/>
          </a:xfrm>
          <a:prstGeom prst="rect">
            <a:avLst/>
          </a:prstGeom>
        </p:spPr>
      </p:pic>
      <p:sp>
        <p:nvSpPr>
          <p:cNvPr id="4" name="橢圓 3"/>
          <p:cNvSpPr/>
          <p:nvPr userDrawn="1"/>
        </p:nvSpPr>
        <p:spPr>
          <a:xfrm>
            <a:off x="4427984" y="915566"/>
            <a:ext cx="1988820" cy="1988820"/>
          </a:xfrm>
          <a:prstGeom prst="ellipse">
            <a:avLst/>
          </a:prstGeom>
          <a:gradFill>
            <a:gsLst>
              <a:gs pos="100000">
                <a:srgbClr val="0083CD"/>
              </a:gs>
              <a:gs pos="0">
                <a:srgbClr val="66FFFF"/>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1" name="矩形 30"/>
          <p:cNvSpPr/>
          <p:nvPr userDrawn="1"/>
        </p:nvSpPr>
        <p:spPr>
          <a:xfrm>
            <a:off x="8779369" y="4427290"/>
            <a:ext cx="45719" cy="444378"/>
          </a:xfrm>
          <a:prstGeom prst="rect">
            <a:avLst/>
          </a:prstGeom>
          <a:solidFill>
            <a:srgbClr val="B3B3B3">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cxnSp>
        <p:nvCxnSpPr>
          <p:cNvPr id="1025" name="直線接點 1024"/>
          <p:cNvCxnSpPr/>
          <p:nvPr userDrawn="1"/>
        </p:nvCxnSpPr>
        <p:spPr>
          <a:xfrm>
            <a:off x="5514637" y="267494"/>
            <a:ext cx="3199256" cy="0"/>
          </a:xfrm>
          <a:prstGeom prst="line">
            <a:avLst/>
          </a:prstGeom>
          <a:ln w="12700">
            <a:solidFill>
              <a:srgbClr val="777777"/>
            </a:solidFill>
            <a:headEnd type="oval"/>
          </a:ln>
        </p:spPr>
        <p:style>
          <a:lnRef idx="1">
            <a:schemeClr val="accent1"/>
          </a:lnRef>
          <a:fillRef idx="0">
            <a:schemeClr val="accent1"/>
          </a:fillRef>
          <a:effectRef idx="0">
            <a:schemeClr val="accent1"/>
          </a:effectRef>
          <a:fontRef idx="minor">
            <a:schemeClr val="tx1"/>
          </a:fontRef>
        </p:style>
      </p:cxnSp>
      <p:grpSp>
        <p:nvGrpSpPr>
          <p:cNvPr id="1026" name="群組 1025"/>
          <p:cNvGrpSpPr/>
          <p:nvPr userDrawn="1"/>
        </p:nvGrpSpPr>
        <p:grpSpPr>
          <a:xfrm>
            <a:off x="8280852" y="4437601"/>
            <a:ext cx="412828" cy="413859"/>
            <a:chOff x="7884368" y="4040128"/>
            <a:chExt cx="809311" cy="811332"/>
          </a:xfrm>
        </p:grpSpPr>
        <p:grpSp>
          <p:nvGrpSpPr>
            <p:cNvPr id="11" name="群組 10"/>
            <p:cNvGrpSpPr/>
            <p:nvPr userDrawn="1"/>
          </p:nvGrpSpPr>
          <p:grpSpPr>
            <a:xfrm>
              <a:off x="8316414" y="4473265"/>
              <a:ext cx="377265" cy="378195"/>
              <a:chOff x="6948269" y="1608102"/>
              <a:chExt cx="1195872" cy="1198817"/>
            </a:xfrm>
            <a:solidFill>
              <a:srgbClr val="B3B3B3">
                <a:alpha val="53000"/>
              </a:srgbClr>
            </a:solidFill>
          </p:grpSpPr>
          <p:sp>
            <p:nvSpPr>
              <p:cNvPr id="22" name="橢圓 21"/>
              <p:cNvSpPr/>
              <p:nvPr userDrawn="1"/>
            </p:nvSpPr>
            <p:spPr>
              <a:xfrm rot="2993082">
                <a:off x="6948269" y="1611057"/>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3" name="橢圓 22"/>
              <p:cNvSpPr/>
              <p:nvPr userDrawn="1"/>
            </p:nvSpPr>
            <p:spPr>
              <a:xfrm rot="2993082">
                <a:off x="6948270" y="2052386"/>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4" name="橢圓 23"/>
              <p:cNvSpPr/>
              <p:nvPr userDrawn="1"/>
            </p:nvSpPr>
            <p:spPr>
              <a:xfrm rot="2993082">
                <a:off x="6948272" y="2493715"/>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5" name="橢圓 24"/>
              <p:cNvSpPr/>
              <p:nvPr userDrawn="1"/>
            </p:nvSpPr>
            <p:spPr>
              <a:xfrm rot="2993082">
                <a:off x="7389601"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6" name="橢圓 25"/>
              <p:cNvSpPr/>
              <p:nvPr userDrawn="1"/>
            </p:nvSpPr>
            <p:spPr>
              <a:xfrm rot="2993082">
                <a:off x="7389602"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7" name="橢圓 26"/>
              <p:cNvSpPr/>
              <p:nvPr userDrawn="1"/>
            </p:nvSpPr>
            <p:spPr>
              <a:xfrm rot="2993082">
                <a:off x="7389604"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8" name="橢圓 27"/>
              <p:cNvSpPr/>
              <p:nvPr userDrawn="1"/>
            </p:nvSpPr>
            <p:spPr>
              <a:xfrm rot="2993082">
                <a:off x="7830934"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9" name="橢圓 28"/>
              <p:cNvSpPr/>
              <p:nvPr userDrawn="1"/>
            </p:nvSpPr>
            <p:spPr>
              <a:xfrm rot="2993082">
                <a:off x="7830935"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0" name="橢圓 29"/>
              <p:cNvSpPr/>
              <p:nvPr userDrawn="1"/>
            </p:nvSpPr>
            <p:spPr>
              <a:xfrm rot="2993082">
                <a:off x="7830937"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grpSp>
          <p:nvGrpSpPr>
            <p:cNvPr id="56" name="群組 55"/>
            <p:cNvGrpSpPr/>
            <p:nvPr userDrawn="1"/>
          </p:nvGrpSpPr>
          <p:grpSpPr>
            <a:xfrm>
              <a:off x="7884368" y="4473265"/>
              <a:ext cx="377265" cy="378195"/>
              <a:chOff x="6948269" y="1608102"/>
              <a:chExt cx="1195872" cy="1198817"/>
            </a:xfrm>
            <a:solidFill>
              <a:srgbClr val="B3B3B3">
                <a:alpha val="53000"/>
              </a:srgbClr>
            </a:solidFill>
          </p:grpSpPr>
          <p:sp>
            <p:nvSpPr>
              <p:cNvPr id="57" name="橢圓 56"/>
              <p:cNvSpPr/>
              <p:nvPr userDrawn="1"/>
            </p:nvSpPr>
            <p:spPr>
              <a:xfrm rot="2993082">
                <a:off x="6948269" y="1611057"/>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58" name="橢圓 57"/>
              <p:cNvSpPr/>
              <p:nvPr userDrawn="1"/>
            </p:nvSpPr>
            <p:spPr>
              <a:xfrm rot="2993082">
                <a:off x="6948270" y="2052386"/>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59" name="橢圓 58"/>
              <p:cNvSpPr/>
              <p:nvPr userDrawn="1"/>
            </p:nvSpPr>
            <p:spPr>
              <a:xfrm rot="2993082">
                <a:off x="6948272" y="2493715"/>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0" name="橢圓 59"/>
              <p:cNvSpPr/>
              <p:nvPr userDrawn="1"/>
            </p:nvSpPr>
            <p:spPr>
              <a:xfrm rot="2993082">
                <a:off x="7389601"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1" name="橢圓 60"/>
              <p:cNvSpPr/>
              <p:nvPr userDrawn="1"/>
            </p:nvSpPr>
            <p:spPr>
              <a:xfrm rot="2993082">
                <a:off x="7389602"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2" name="橢圓 61"/>
              <p:cNvSpPr/>
              <p:nvPr userDrawn="1"/>
            </p:nvSpPr>
            <p:spPr>
              <a:xfrm rot="2993082">
                <a:off x="7389604"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3" name="橢圓 62"/>
              <p:cNvSpPr/>
              <p:nvPr userDrawn="1"/>
            </p:nvSpPr>
            <p:spPr>
              <a:xfrm rot="2993082">
                <a:off x="7830934"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4" name="橢圓 63"/>
              <p:cNvSpPr/>
              <p:nvPr userDrawn="1"/>
            </p:nvSpPr>
            <p:spPr>
              <a:xfrm rot="2993082">
                <a:off x="7830935"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5" name="橢圓 64"/>
              <p:cNvSpPr/>
              <p:nvPr userDrawn="1"/>
            </p:nvSpPr>
            <p:spPr>
              <a:xfrm rot="2993082">
                <a:off x="7830937"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grpSp>
          <p:nvGrpSpPr>
            <p:cNvPr id="66" name="群組 65"/>
            <p:cNvGrpSpPr/>
            <p:nvPr userDrawn="1"/>
          </p:nvGrpSpPr>
          <p:grpSpPr>
            <a:xfrm>
              <a:off x="8316414" y="4040128"/>
              <a:ext cx="377265" cy="378195"/>
              <a:chOff x="6948269" y="1608102"/>
              <a:chExt cx="1195872" cy="1198817"/>
            </a:xfrm>
            <a:solidFill>
              <a:srgbClr val="B3B3B3">
                <a:alpha val="53000"/>
              </a:srgbClr>
            </a:solidFill>
          </p:grpSpPr>
          <p:sp>
            <p:nvSpPr>
              <p:cNvPr id="67" name="橢圓 66"/>
              <p:cNvSpPr/>
              <p:nvPr userDrawn="1"/>
            </p:nvSpPr>
            <p:spPr>
              <a:xfrm rot="2993082">
                <a:off x="6948269" y="1611057"/>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8" name="橢圓 67"/>
              <p:cNvSpPr/>
              <p:nvPr userDrawn="1"/>
            </p:nvSpPr>
            <p:spPr>
              <a:xfrm rot="2993082">
                <a:off x="6948270" y="2052386"/>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9" name="橢圓 68"/>
              <p:cNvSpPr/>
              <p:nvPr userDrawn="1"/>
            </p:nvSpPr>
            <p:spPr>
              <a:xfrm rot="2993082">
                <a:off x="6948272" y="2493715"/>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0" name="橢圓 69"/>
              <p:cNvSpPr/>
              <p:nvPr userDrawn="1"/>
            </p:nvSpPr>
            <p:spPr>
              <a:xfrm rot="2993082">
                <a:off x="7389601"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1" name="橢圓 70"/>
              <p:cNvSpPr/>
              <p:nvPr userDrawn="1"/>
            </p:nvSpPr>
            <p:spPr>
              <a:xfrm rot="2993082">
                <a:off x="7389602"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2" name="橢圓 71"/>
              <p:cNvSpPr/>
              <p:nvPr userDrawn="1"/>
            </p:nvSpPr>
            <p:spPr>
              <a:xfrm rot="2993082">
                <a:off x="7389604"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3" name="橢圓 72"/>
              <p:cNvSpPr/>
              <p:nvPr userDrawn="1"/>
            </p:nvSpPr>
            <p:spPr>
              <a:xfrm rot="2993082">
                <a:off x="7830934"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4" name="橢圓 73"/>
              <p:cNvSpPr/>
              <p:nvPr userDrawn="1"/>
            </p:nvSpPr>
            <p:spPr>
              <a:xfrm rot="2993082">
                <a:off x="7830935"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5" name="橢圓 74"/>
              <p:cNvSpPr/>
              <p:nvPr userDrawn="1"/>
            </p:nvSpPr>
            <p:spPr>
              <a:xfrm rot="2993082">
                <a:off x="7830937"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grpSp>
          <p:nvGrpSpPr>
            <p:cNvPr id="76" name="群組 75"/>
            <p:cNvGrpSpPr/>
            <p:nvPr userDrawn="1"/>
          </p:nvGrpSpPr>
          <p:grpSpPr>
            <a:xfrm>
              <a:off x="7884368" y="4040128"/>
              <a:ext cx="377265" cy="378195"/>
              <a:chOff x="6948269" y="1608102"/>
              <a:chExt cx="1195872" cy="1198817"/>
            </a:xfrm>
            <a:solidFill>
              <a:srgbClr val="B3B3B3">
                <a:alpha val="53000"/>
              </a:srgbClr>
            </a:solidFill>
          </p:grpSpPr>
          <p:sp>
            <p:nvSpPr>
              <p:cNvPr id="77" name="橢圓 76"/>
              <p:cNvSpPr/>
              <p:nvPr userDrawn="1"/>
            </p:nvSpPr>
            <p:spPr>
              <a:xfrm rot="2993082">
                <a:off x="6948269" y="1611057"/>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8" name="橢圓 77"/>
              <p:cNvSpPr/>
              <p:nvPr userDrawn="1"/>
            </p:nvSpPr>
            <p:spPr>
              <a:xfrm rot="2993082">
                <a:off x="6948270" y="2052386"/>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9" name="橢圓 78"/>
              <p:cNvSpPr/>
              <p:nvPr userDrawn="1"/>
            </p:nvSpPr>
            <p:spPr>
              <a:xfrm rot="2993082">
                <a:off x="6948272" y="2493715"/>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0" name="橢圓 79"/>
              <p:cNvSpPr/>
              <p:nvPr userDrawn="1"/>
            </p:nvSpPr>
            <p:spPr>
              <a:xfrm rot="2993082">
                <a:off x="7389601"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1" name="橢圓 80"/>
              <p:cNvSpPr/>
              <p:nvPr userDrawn="1"/>
            </p:nvSpPr>
            <p:spPr>
              <a:xfrm rot="2993082">
                <a:off x="7389602"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2" name="橢圓 81"/>
              <p:cNvSpPr/>
              <p:nvPr userDrawn="1"/>
            </p:nvSpPr>
            <p:spPr>
              <a:xfrm rot="2993082">
                <a:off x="7389604"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3" name="橢圓 82"/>
              <p:cNvSpPr/>
              <p:nvPr userDrawn="1"/>
            </p:nvSpPr>
            <p:spPr>
              <a:xfrm rot="2993082">
                <a:off x="7830934"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4" name="橢圓 83"/>
              <p:cNvSpPr/>
              <p:nvPr userDrawn="1"/>
            </p:nvSpPr>
            <p:spPr>
              <a:xfrm rot="2993082">
                <a:off x="7830935"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5" name="橢圓 84"/>
              <p:cNvSpPr/>
              <p:nvPr userDrawn="1"/>
            </p:nvSpPr>
            <p:spPr>
              <a:xfrm rot="2993082">
                <a:off x="7830937"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grpSp>
      <p:cxnSp>
        <p:nvCxnSpPr>
          <p:cNvPr id="87" name="直線接點 86"/>
          <p:cNvCxnSpPr/>
          <p:nvPr userDrawn="1"/>
        </p:nvCxnSpPr>
        <p:spPr>
          <a:xfrm flipH="1">
            <a:off x="395537" y="4790272"/>
            <a:ext cx="1868661" cy="0"/>
          </a:xfrm>
          <a:prstGeom prst="line">
            <a:avLst/>
          </a:prstGeom>
          <a:ln w="12700">
            <a:solidFill>
              <a:srgbClr val="777777"/>
            </a:solidFill>
            <a:headEnd type="none"/>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userDrawn="1"/>
        </p:nvCxnSpPr>
        <p:spPr>
          <a:xfrm>
            <a:off x="395537" y="4288945"/>
            <a:ext cx="1" cy="504056"/>
          </a:xfrm>
          <a:prstGeom prst="line">
            <a:avLst/>
          </a:prstGeom>
          <a:ln w="12700">
            <a:solidFill>
              <a:srgbClr val="777777"/>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773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 xtra: blank page in white">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1154" y="242711"/>
            <a:ext cx="1124274" cy="264205"/>
          </a:xfrm>
          <a:prstGeom prst="rect">
            <a:avLst/>
          </a:prstGeom>
        </p:spPr>
      </p:pic>
      <p:sp>
        <p:nvSpPr>
          <p:cNvPr id="8" name="文字方塊 7"/>
          <p:cNvSpPr txBox="1"/>
          <p:nvPr userDrawn="1"/>
        </p:nvSpPr>
        <p:spPr>
          <a:xfrm>
            <a:off x="5629353" y="4935751"/>
            <a:ext cx="3637534" cy="230832"/>
          </a:xfrm>
          <a:prstGeom prst="rect">
            <a:avLst/>
          </a:prstGeom>
          <a:noFill/>
        </p:spPr>
        <p:txBody>
          <a:bodyPr wrap="none" rtlCol="0">
            <a:spAutoFit/>
          </a:bodyPr>
          <a:lstStyle/>
          <a:p>
            <a:r>
              <a:rPr lang="zh-TW" altLang="en-US" sz="900" dirty="0">
                <a:solidFill>
                  <a:schemeClr val="bg1">
                    <a:lumMod val="65000"/>
                  </a:schemeClr>
                </a:solidFill>
              </a:rPr>
              <a:t>*</a:t>
            </a:r>
            <a:r>
              <a:rPr lang="en-US" altLang="zh-TW" sz="900" dirty="0">
                <a:solidFill>
                  <a:schemeClr val="bg1">
                    <a:lumMod val="65000"/>
                  </a:schemeClr>
                </a:solidFill>
              </a:rPr>
              <a:t>Changes in specification or design may not be done without notification.</a:t>
            </a:r>
            <a:endParaRPr lang="zh-TW" altLang="en-US" sz="900" dirty="0">
              <a:solidFill>
                <a:schemeClr val="bg1">
                  <a:lumMod val="65000"/>
                </a:schemeClr>
              </a:solidFill>
            </a:endParaRPr>
          </a:p>
        </p:txBody>
      </p:sp>
    </p:spTree>
    <p:extLst>
      <p:ext uri="{BB962C8B-B14F-4D97-AF65-F5344CB8AC3E}">
        <p14:creationId xmlns:p14="http://schemas.microsoft.com/office/powerpoint/2010/main" val="2821539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10" name="日期版面配置區 1"/>
          <p:cNvSpPr>
            <a:spLocks noGrp="1"/>
          </p:cNvSpPr>
          <p:nvPr>
            <p:ph type="dt" sz="half" idx="10"/>
          </p:nvPr>
        </p:nvSpPr>
        <p:spPr>
          <a:xfrm>
            <a:off x="628650" y="4767263"/>
            <a:ext cx="2057400" cy="273844"/>
          </a:xfrm>
        </p:spPr>
        <p:txBody>
          <a:bodyPr/>
          <a:lstStyle/>
          <a:p>
            <a:fld id="{0A3E2110-8B47-45F7-9ADC-5978D9FED4D8}" type="datetimeFigureOut">
              <a:rPr lang="zh-TW" altLang="en-US" smtClean="0"/>
              <a:t>2023/3/1</a:t>
            </a:fld>
            <a:endParaRPr lang="zh-TW" altLang="en-US"/>
          </a:p>
        </p:txBody>
      </p:sp>
      <p:sp>
        <p:nvSpPr>
          <p:cNvPr id="11" name="頁尾版面配置區 2"/>
          <p:cNvSpPr>
            <a:spLocks noGrp="1"/>
          </p:cNvSpPr>
          <p:nvPr>
            <p:ph type="ftr" sz="quarter" idx="11"/>
          </p:nvPr>
        </p:nvSpPr>
        <p:spPr>
          <a:xfrm>
            <a:off x="3028950" y="4767263"/>
            <a:ext cx="3086100" cy="273844"/>
          </a:xfrm>
        </p:spPr>
        <p:txBody>
          <a:bodyPr/>
          <a:lstStyle/>
          <a:p>
            <a:endParaRPr lang="zh-TW" altLang="en-US"/>
          </a:p>
        </p:txBody>
      </p:sp>
      <p:sp>
        <p:nvSpPr>
          <p:cNvPr id="12" name="投影片編號版面配置區 3"/>
          <p:cNvSpPr>
            <a:spLocks noGrp="1"/>
          </p:cNvSpPr>
          <p:nvPr>
            <p:ph type="sldNum" sz="quarter" idx="12"/>
          </p:nvPr>
        </p:nvSpPr>
        <p:spPr>
          <a:xfrm>
            <a:off x="6457950" y="4767263"/>
            <a:ext cx="2057400" cy="273844"/>
          </a:xfrm>
        </p:spPr>
        <p:txBody>
          <a:bodyPr/>
          <a:lstStyle/>
          <a:p>
            <a:fld id="{D26889F3-1F09-4E69-89B4-C504AB608F67}" type="slidenum">
              <a:rPr lang="zh-TW" altLang="en-US" smtClean="0"/>
              <a:t>‹#›</a:t>
            </a:fld>
            <a:endParaRPr lang="zh-TW" altLang="en-US"/>
          </a:p>
        </p:txBody>
      </p:sp>
      <p:pic>
        <p:nvPicPr>
          <p:cNvPr id="18" name="圖片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9687" y="158995"/>
            <a:ext cx="1326976" cy="372904"/>
          </a:xfrm>
          <a:prstGeom prst="rect">
            <a:avLst/>
          </a:prstGeom>
        </p:spPr>
      </p:pic>
      <p:sp>
        <p:nvSpPr>
          <p:cNvPr id="19" name="等腰三角形 18"/>
          <p:cNvSpPr/>
          <p:nvPr userDrawn="1"/>
        </p:nvSpPr>
        <p:spPr>
          <a:xfrm rot="5400000">
            <a:off x="-1157287" y="2044301"/>
            <a:ext cx="2496534" cy="1819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等腰三角形 19"/>
          <p:cNvSpPr/>
          <p:nvPr userDrawn="1"/>
        </p:nvSpPr>
        <p:spPr>
          <a:xfrm rot="5400000">
            <a:off x="-1157287" y="3034901"/>
            <a:ext cx="2496534" cy="18196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23909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9687" y="158995"/>
            <a:ext cx="1326976" cy="372904"/>
          </a:xfrm>
          <a:prstGeom prst="rect">
            <a:avLst/>
          </a:prstGeom>
        </p:spPr>
      </p:pic>
    </p:spTree>
    <p:extLst>
      <p:ext uri="{BB962C8B-B14F-4D97-AF65-F5344CB8AC3E}">
        <p14:creationId xmlns:p14="http://schemas.microsoft.com/office/powerpoint/2010/main" val="4173216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等腰三角形 6"/>
          <p:cNvSpPr/>
          <p:nvPr userDrawn="1"/>
        </p:nvSpPr>
        <p:spPr>
          <a:xfrm rot="10800000" flipH="1">
            <a:off x="7237526" y="3148294"/>
            <a:ext cx="1906473" cy="1576105"/>
          </a:xfrm>
          <a:prstGeom prst="triangle">
            <a:avLst>
              <a:gd name="adj" fmla="val 1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a:off x="0" y="1763483"/>
            <a:ext cx="9144000" cy="13909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userDrawn="1"/>
        </p:nvSpPr>
        <p:spPr>
          <a:xfrm flipH="1">
            <a:off x="6905624" y="1303915"/>
            <a:ext cx="2238376" cy="1850493"/>
          </a:xfrm>
          <a:prstGeom prst="triangle">
            <a:avLst>
              <a:gd name="adj" fmla="val 10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927" y="158995"/>
            <a:ext cx="1326976" cy="372904"/>
          </a:xfrm>
          <a:prstGeom prst="rect">
            <a:avLst/>
          </a:prstGeom>
        </p:spPr>
      </p:pic>
      <p:sp>
        <p:nvSpPr>
          <p:cNvPr id="2" name="標題 1"/>
          <p:cNvSpPr>
            <a:spLocks noGrp="1"/>
          </p:cNvSpPr>
          <p:nvPr>
            <p:ph type="ctrTitle" hasCustomPrompt="1"/>
          </p:nvPr>
        </p:nvSpPr>
        <p:spPr>
          <a:xfrm>
            <a:off x="415290" y="1962851"/>
            <a:ext cx="5064429" cy="1005817"/>
          </a:xfrm>
        </p:spPr>
        <p:txBody>
          <a:bodyPr anchor="ctr">
            <a:noAutofit/>
          </a:bodyPr>
          <a:lstStyle>
            <a:lvl1pPr algn="l" defTabSz="457200" rtl="0" eaLnBrk="0" fontAlgn="base" hangingPunct="0">
              <a:spcBef>
                <a:spcPct val="0"/>
              </a:spcBef>
              <a:spcAft>
                <a:spcPct val="0"/>
              </a:spcAft>
              <a:defRPr lang="zh-TW" altLang="en-US" sz="8800" b="1" kern="1200" dirty="0">
                <a:solidFill>
                  <a:schemeClr val="bg1"/>
                </a:solidFill>
                <a:latin typeface="Calibri" panose="020F0502020204030204" pitchFamily="34" charset="0"/>
                <a:ea typeface="+mn-ea"/>
                <a:cs typeface="Calibri" panose="020F0502020204030204" pitchFamily="34" charset="0"/>
              </a:defRPr>
            </a:lvl1pPr>
          </a:lstStyle>
          <a:p>
            <a:r>
              <a:rPr lang="en-US" altLang="zh-TW" dirty="0"/>
              <a:t>Title</a:t>
            </a:r>
            <a:endParaRPr lang="zh-TW" altLang="en-US" dirty="0"/>
          </a:p>
        </p:txBody>
      </p:sp>
      <p:sp>
        <p:nvSpPr>
          <p:cNvPr id="3" name="副標題 2"/>
          <p:cNvSpPr>
            <a:spLocks noGrp="1"/>
          </p:cNvSpPr>
          <p:nvPr>
            <p:ph type="subTitle" idx="1" hasCustomPrompt="1"/>
          </p:nvPr>
        </p:nvSpPr>
        <p:spPr>
          <a:xfrm>
            <a:off x="415290" y="3276942"/>
            <a:ext cx="4168036" cy="454851"/>
          </a:xfrm>
        </p:spPr>
        <p:txBody>
          <a:bodyPr>
            <a:normAutofit/>
          </a:bodyPr>
          <a:lstStyle>
            <a:lvl1pPr marL="0" indent="0" algn="l">
              <a:buNone/>
              <a:defRPr lang="zh-TW" altLang="en-US" sz="2000" kern="1200" dirty="0">
                <a:solidFill>
                  <a:schemeClr val="tx1">
                    <a:lumMod val="85000"/>
                    <a:lumOff val="15000"/>
                  </a:schemeClr>
                </a:solidFill>
                <a:latin typeface="Calibri" panose="020F0502020204030204" pitchFamily="34" charset="0"/>
                <a:ea typeface="+mn-ea"/>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TW" dirty="0"/>
              <a:t>Subtitle</a:t>
            </a:r>
            <a:endParaRPr lang="zh-TW" altLang="en-US" dirty="0"/>
          </a:p>
        </p:txBody>
      </p:sp>
      <p:sp>
        <p:nvSpPr>
          <p:cNvPr id="4" name="日期版面配置區 3"/>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26889F3-1F09-4E69-89B4-C504AB608F67}" type="slidenum">
              <a:rPr lang="zh-TW" altLang="en-US" smtClean="0"/>
              <a:t>‹#›</a:t>
            </a:fld>
            <a:endParaRPr lang="zh-TW" altLang="en-US"/>
          </a:p>
        </p:txBody>
      </p:sp>
      <p:sp>
        <p:nvSpPr>
          <p:cNvPr id="13" name="文字方塊 12"/>
          <p:cNvSpPr txBox="1"/>
          <p:nvPr userDrawn="1"/>
        </p:nvSpPr>
        <p:spPr>
          <a:xfrm>
            <a:off x="320927" y="1150226"/>
            <a:ext cx="4869672" cy="646331"/>
          </a:xfrm>
          <a:prstGeom prst="rect">
            <a:avLst/>
          </a:prstGeom>
          <a:noFill/>
        </p:spPr>
        <p:txBody>
          <a:bodyPr wrap="square" rtlCol="0">
            <a:spAutoFit/>
          </a:bodyPr>
          <a:lstStyle/>
          <a:p>
            <a:r>
              <a:rPr lang="en-US" altLang="zh-TW" sz="3600" b="1" dirty="0">
                <a:solidFill>
                  <a:schemeClr val="tx1">
                    <a:lumMod val="85000"/>
                    <a:lumOff val="15000"/>
                  </a:schemeClr>
                </a:solidFill>
              </a:rPr>
              <a:t>Product Introduction</a:t>
            </a:r>
          </a:p>
        </p:txBody>
      </p:sp>
    </p:spTree>
    <p:extLst>
      <p:ext uri="{BB962C8B-B14F-4D97-AF65-F5344CB8AC3E}">
        <p14:creationId xmlns:p14="http://schemas.microsoft.com/office/powerpoint/2010/main" val="1183885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sp>
        <p:nvSpPr>
          <p:cNvPr id="6" name="＞形箭號 5"/>
          <p:cNvSpPr/>
          <p:nvPr userDrawn="1"/>
        </p:nvSpPr>
        <p:spPr>
          <a:xfrm flipH="1">
            <a:off x="4572000" y="0"/>
            <a:ext cx="2476500" cy="5143500"/>
          </a:xfrm>
          <a:prstGeom prst="chevron">
            <a:avLst>
              <a:gd name="adj" fmla="val 83846"/>
            </a:avLst>
          </a:prstGeom>
          <a:solidFill>
            <a:schemeClr val="accent3">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形箭號 6"/>
          <p:cNvSpPr/>
          <p:nvPr userDrawn="1"/>
        </p:nvSpPr>
        <p:spPr>
          <a:xfrm flipH="1">
            <a:off x="5198790" y="0"/>
            <a:ext cx="3962400" cy="5143500"/>
          </a:xfrm>
          <a:prstGeom prst="chevron">
            <a:avLst/>
          </a:prstGeom>
          <a:solidFill>
            <a:schemeClr val="accent3">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形箭號 7"/>
          <p:cNvSpPr/>
          <p:nvPr userDrawn="1"/>
        </p:nvSpPr>
        <p:spPr>
          <a:xfrm>
            <a:off x="3293790" y="0"/>
            <a:ext cx="5850210" cy="5143500"/>
          </a:xfrm>
          <a:prstGeom prst="chevron">
            <a:avLst/>
          </a:prstGeom>
          <a:solidFill>
            <a:schemeClr val="accent3">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標題 10"/>
          <p:cNvSpPr>
            <a:spLocks noGrp="1"/>
          </p:cNvSpPr>
          <p:nvPr>
            <p:ph type="title" hasCustomPrompt="1"/>
          </p:nvPr>
        </p:nvSpPr>
        <p:spPr>
          <a:xfrm>
            <a:off x="2332673" y="2074664"/>
            <a:ext cx="4478655" cy="994172"/>
          </a:xfrm>
        </p:spPr>
        <p:txBody>
          <a:bodyPr>
            <a:normAutofit/>
          </a:bodyPr>
          <a:lstStyle>
            <a:lvl1pPr algn="ctr" defTabSz="457200" rtl="0" eaLnBrk="0" fontAlgn="base" latinLnBrk="0" hangingPunct="0">
              <a:lnSpc>
                <a:spcPct val="90000"/>
              </a:lnSpc>
              <a:spcBef>
                <a:spcPct val="0"/>
              </a:spcBef>
              <a:spcAft>
                <a:spcPct val="0"/>
              </a:spcAft>
              <a:buNone/>
              <a:defRPr lang="zh-TW" altLang="en-US" sz="5400" b="1" kern="1200" dirty="0" smtClean="0">
                <a:solidFill>
                  <a:schemeClr val="tx1">
                    <a:lumMod val="85000"/>
                    <a:lumOff val="15000"/>
                  </a:schemeClr>
                </a:solidFill>
                <a:latin typeface="Calibri" panose="020F0502020204030204" pitchFamily="34" charset="0"/>
                <a:ea typeface="+mn-ea"/>
                <a:cs typeface="+mn-cs"/>
              </a:defRPr>
            </a:lvl1pPr>
          </a:lstStyle>
          <a:p>
            <a:r>
              <a:rPr lang="en-US" altLang="zh-TW" dirty="0"/>
              <a:t>Title</a:t>
            </a:r>
            <a:endParaRPr lang="zh-TW" altLang="en-US" dirty="0"/>
          </a:p>
        </p:txBody>
      </p:sp>
    </p:spTree>
    <p:extLst>
      <p:ext uri="{BB962C8B-B14F-4D97-AF65-F5344CB8AC3E}">
        <p14:creationId xmlns:p14="http://schemas.microsoft.com/office/powerpoint/2010/main" val="2259253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 name="日期版面配置區 1"/>
          <p:cNvSpPr>
            <a:spLocks noGrp="1"/>
          </p:cNvSpPr>
          <p:nvPr>
            <p:ph type="dt" sz="half" idx="10"/>
          </p:nvPr>
        </p:nvSpPr>
        <p:spPr>
          <a:xfrm>
            <a:off x="628650" y="4767263"/>
            <a:ext cx="2057400" cy="273844"/>
          </a:xfrm>
        </p:spPr>
        <p:txBody>
          <a:bodyPr/>
          <a:lstStyle/>
          <a:p>
            <a:fld id="{0A3E2110-8B47-45F7-9ADC-5978D9FED4D8}" type="datetimeFigureOut">
              <a:rPr lang="zh-TW" altLang="en-US" smtClean="0"/>
              <a:t>2023/3/1</a:t>
            </a:fld>
            <a:endParaRPr lang="zh-TW" altLang="en-US"/>
          </a:p>
        </p:txBody>
      </p:sp>
      <p:sp>
        <p:nvSpPr>
          <p:cNvPr id="11" name="頁尾版面配置區 2"/>
          <p:cNvSpPr>
            <a:spLocks noGrp="1"/>
          </p:cNvSpPr>
          <p:nvPr>
            <p:ph type="ftr" sz="quarter" idx="11"/>
          </p:nvPr>
        </p:nvSpPr>
        <p:spPr>
          <a:xfrm>
            <a:off x="3028950" y="4767263"/>
            <a:ext cx="3086100" cy="273844"/>
          </a:xfrm>
        </p:spPr>
        <p:txBody>
          <a:bodyPr/>
          <a:lstStyle/>
          <a:p>
            <a:endParaRPr lang="zh-TW" altLang="en-US"/>
          </a:p>
        </p:txBody>
      </p:sp>
      <p:sp>
        <p:nvSpPr>
          <p:cNvPr id="12" name="投影片編號版面配置區 3"/>
          <p:cNvSpPr>
            <a:spLocks noGrp="1"/>
          </p:cNvSpPr>
          <p:nvPr>
            <p:ph type="sldNum" sz="quarter" idx="12"/>
          </p:nvPr>
        </p:nvSpPr>
        <p:spPr>
          <a:xfrm>
            <a:off x="6457950" y="4767263"/>
            <a:ext cx="2057400" cy="273844"/>
          </a:xfrm>
        </p:spPr>
        <p:txBody>
          <a:bodyPr/>
          <a:lstStyle/>
          <a:p>
            <a:fld id="{D26889F3-1F09-4E69-89B4-C504AB608F67}" type="slidenum">
              <a:rPr lang="zh-TW" altLang="en-US" smtClean="0"/>
              <a:t>‹#›</a:t>
            </a:fld>
            <a:endParaRPr lang="zh-TW" altLang="en-US"/>
          </a:p>
        </p:txBody>
      </p:sp>
      <p:pic>
        <p:nvPicPr>
          <p:cNvPr id="18" name="圖片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9687" y="158995"/>
            <a:ext cx="1326976" cy="372904"/>
          </a:xfrm>
          <a:prstGeom prst="rect">
            <a:avLst/>
          </a:prstGeom>
        </p:spPr>
      </p:pic>
      <p:sp>
        <p:nvSpPr>
          <p:cNvPr id="19" name="等腰三角形 18"/>
          <p:cNvSpPr/>
          <p:nvPr userDrawn="1"/>
        </p:nvSpPr>
        <p:spPr>
          <a:xfrm rot="5400000">
            <a:off x="-1157287" y="2044301"/>
            <a:ext cx="2496534" cy="1819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等腰三角形 19"/>
          <p:cNvSpPr/>
          <p:nvPr userDrawn="1"/>
        </p:nvSpPr>
        <p:spPr>
          <a:xfrm rot="5400000">
            <a:off x="-1157287" y="3034901"/>
            <a:ext cx="2496534" cy="18196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94526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2">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grpSp>
        <p:nvGrpSpPr>
          <p:cNvPr id="6" name="群組 5"/>
          <p:cNvGrpSpPr/>
          <p:nvPr userDrawn="1"/>
        </p:nvGrpSpPr>
        <p:grpSpPr>
          <a:xfrm>
            <a:off x="6769450" y="-195"/>
            <a:ext cx="2374550" cy="1390845"/>
            <a:chOff x="6769450" y="-195"/>
            <a:chExt cx="2374550" cy="1390845"/>
          </a:xfrm>
        </p:grpSpPr>
        <p:sp>
          <p:nvSpPr>
            <p:cNvPr id="7" name="等腰三角形 6"/>
            <p:cNvSpPr/>
            <p:nvPr/>
          </p:nvSpPr>
          <p:spPr>
            <a:xfrm flipV="1">
              <a:off x="6769450" y="-195"/>
              <a:ext cx="2374550" cy="887209"/>
            </a:xfrm>
            <a:prstGeom prst="triangle">
              <a:avLst>
                <a:gd name="adj" fmla="val 10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等腰三角形 7"/>
            <p:cNvSpPr/>
            <p:nvPr/>
          </p:nvSpPr>
          <p:spPr>
            <a:xfrm flipV="1">
              <a:off x="7436200" y="0"/>
              <a:ext cx="1707800" cy="1030236"/>
            </a:xfrm>
            <a:prstGeom prst="triangle">
              <a:avLst>
                <a:gd name="adj" fmla="val 10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等腰三角形 8"/>
            <p:cNvSpPr/>
            <p:nvPr/>
          </p:nvSpPr>
          <p:spPr>
            <a:xfrm flipV="1">
              <a:off x="8086725" y="0"/>
              <a:ext cx="1057275" cy="1390650"/>
            </a:xfrm>
            <a:prstGeom prst="triangle">
              <a:avLst>
                <a:gd name="adj" fmla="val 10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09300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2991953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9687" y="158995"/>
            <a:ext cx="1326976" cy="372904"/>
          </a:xfrm>
          <a:prstGeom prst="rect">
            <a:avLst/>
          </a:prstGeom>
        </p:spPr>
      </p:pic>
    </p:spTree>
    <p:extLst>
      <p:ext uri="{BB962C8B-B14F-4D97-AF65-F5344CB8AC3E}">
        <p14:creationId xmlns:p14="http://schemas.microsoft.com/office/powerpoint/2010/main" val="2752087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duct Features">
    <p:spTree>
      <p:nvGrpSpPr>
        <p:cNvPr id="1" name=""/>
        <p:cNvGrpSpPr/>
        <p:nvPr/>
      </p:nvGrpSpPr>
      <p:grpSpPr>
        <a:xfrm>
          <a:off x="0" y="0"/>
          <a:ext cx="0" cy="0"/>
          <a:chOff x="0" y="0"/>
          <a:chExt cx="0" cy="0"/>
        </a:xfrm>
      </p:grpSpPr>
      <p:sp>
        <p:nvSpPr>
          <p:cNvPr id="7" name="矩形 6"/>
          <p:cNvSpPr/>
          <p:nvPr userDrawn="1"/>
        </p:nvSpPr>
        <p:spPr>
          <a:xfrm>
            <a:off x="0" y="3176594"/>
            <a:ext cx="9144000" cy="1966906"/>
          </a:xfrm>
          <a:prstGeom prst="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日期版面配置區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26889F3-1F09-4E69-89B4-C504AB608F67}" type="slidenum">
              <a:rPr lang="zh-TW" altLang="en-US" smtClean="0"/>
              <a:t>‹#›</a:t>
            </a:fld>
            <a:endParaRPr lang="zh-TW" altLang="en-US"/>
          </a:p>
        </p:txBody>
      </p:sp>
      <p:pic>
        <p:nvPicPr>
          <p:cNvPr id="6" name="圖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9687" y="158995"/>
            <a:ext cx="1326976" cy="372904"/>
          </a:xfrm>
          <a:prstGeom prst="rect">
            <a:avLst/>
          </a:prstGeom>
        </p:spPr>
      </p:pic>
    </p:spTree>
    <p:extLst>
      <p:ext uri="{BB962C8B-B14F-4D97-AF65-F5344CB8AC3E}">
        <p14:creationId xmlns:p14="http://schemas.microsoft.com/office/powerpoint/2010/main" val="819367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A Cover">
    <p:bg>
      <p:bgPr>
        <a:gradFill>
          <a:gsLst>
            <a:gs pos="0">
              <a:schemeClr val="tx1">
                <a:lumMod val="95000"/>
                <a:lumOff val="5000"/>
              </a:schemeClr>
            </a:gs>
            <a:gs pos="31000">
              <a:schemeClr val="tx1">
                <a:lumMod val="85000"/>
                <a:lumOff val="15000"/>
              </a:schemeClr>
            </a:gs>
            <a:gs pos="100000">
              <a:schemeClr val="tx1">
                <a:lumMod val="65000"/>
                <a:lumOff val="35000"/>
              </a:schemeClr>
            </a:gs>
          </a:gsLst>
          <a:lin ang="5400000" scaled="1"/>
        </a:gradFill>
        <a:effectLst/>
      </p:bgPr>
    </p:bg>
    <p:spTree>
      <p:nvGrpSpPr>
        <p:cNvPr id="1" name=""/>
        <p:cNvGrpSpPr/>
        <p:nvPr/>
      </p:nvGrpSpPr>
      <p:grpSpPr>
        <a:xfrm>
          <a:off x="0" y="0"/>
          <a:ext cx="0" cy="0"/>
          <a:chOff x="0" y="0"/>
          <a:chExt cx="0" cy="0"/>
        </a:xfrm>
      </p:grpSpPr>
      <p:pic>
        <p:nvPicPr>
          <p:cNvPr id="6" name="圖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b="23733"/>
          <a:stretch/>
        </p:blipFill>
        <p:spPr>
          <a:xfrm>
            <a:off x="395537" y="267495"/>
            <a:ext cx="2292351" cy="523885"/>
          </a:xfrm>
          <a:prstGeom prst="rect">
            <a:avLst/>
          </a:prstGeom>
        </p:spPr>
      </p:pic>
      <p:sp>
        <p:nvSpPr>
          <p:cNvPr id="4" name="橢圓 3"/>
          <p:cNvSpPr/>
          <p:nvPr userDrawn="1"/>
        </p:nvSpPr>
        <p:spPr>
          <a:xfrm>
            <a:off x="4427984" y="915566"/>
            <a:ext cx="1988820" cy="1988820"/>
          </a:xfrm>
          <a:prstGeom prst="ellipse">
            <a:avLst/>
          </a:prstGeom>
          <a:gradFill>
            <a:gsLst>
              <a:gs pos="100000">
                <a:srgbClr val="0083CD"/>
              </a:gs>
              <a:gs pos="0">
                <a:srgbClr val="66FFFF"/>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1" name="矩形 30"/>
          <p:cNvSpPr/>
          <p:nvPr userDrawn="1"/>
        </p:nvSpPr>
        <p:spPr>
          <a:xfrm>
            <a:off x="8779369" y="4427290"/>
            <a:ext cx="45719" cy="444378"/>
          </a:xfrm>
          <a:prstGeom prst="rect">
            <a:avLst/>
          </a:prstGeom>
          <a:solidFill>
            <a:srgbClr val="B3B3B3">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cxnSp>
        <p:nvCxnSpPr>
          <p:cNvPr id="1025" name="直線接點 1024"/>
          <p:cNvCxnSpPr/>
          <p:nvPr userDrawn="1"/>
        </p:nvCxnSpPr>
        <p:spPr>
          <a:xfrm>
            <a:off x="5514637" y="267494"/>
            <a:ext cx="3199256" cy="0"/>
          </a:xfrm>
          <a:prstGeom prst="line">
            <a:avLst/>
          </a:prstGeom>
          <a:ln w="12700">
            <a:solidFill>
              <a:srgbClr val="777777"/>
            </a:solidFill>
            <a:headEnd type="oval"/>
          </a:ln>
        </p:spPr>
        <p:style>
          <a:lnRef idx="1">
            <a:schemeClr val="accent1"/>
          </a:lnRef>
          <a:fillRef idx="0">
            <a:schemeClr val="accent1"/>
          </a:fillRef>
          <a:effectRef idx="0">
            <a:schemeClr val="accent1"/>
          </a:effectRef>
          <a:fontRef idx="minor">
            <a:schemeClr val="tx1"/>
          </a:fontRef>
        </p:style>
      </p:cxnSp>
      <p:grpSp>
        <p:nvGrpSpPr>
          <p:cNvPr id="1026" name="群組 1025"/>
          <p:cNvGrpSpPr/>
          <p:nvPr userDrawn="1"/>
        </p:nvGrpSpPr>
        <p:grpSpPr>
          <a:xfrm>
            <a:off x="8280852" y="4437601"/>
            <a:ext cx="412828" cy="413859"/>
            <a:chOff x="7884368" y="4040128"/>
            <a:chExt cx="809311" cy="811332"/>
          </a:xfrm>
        </p:grpSpPr>
        <p:grpSp>
          <p:nvGrpSpPr>
            <p:cNvPr id="11" name="群組 10"/>
            <p:cNvGrpSpPr/>
            <p:nvPr userDrawn="1"/>
          </p:nvGrpSpPr>
          <p:grpSpPr>
            <a:xfrm>
              <a:off x="8316414" y="4473265"/>
              <a:ext cx="377265" cy="378195"/>
              <a:chOff x="6948269" y="1608102"/>
              <a:chExt cx="1195872" cy="1198817"/>
            </a:xfrm>
            <a:solidFill>
              <a:srgbClr val="B3B3B3">
                <a:alpha val="53000"/>
              </a:srgbClr>
            </a:solidFill>
          </p:grpSpPr>
          <p:sp>
            <p:nvSpPr>
              <p:cNvPr id="22" name="橢圓 21"/>
              <p:cNvSpPr/>
              <p:nvPr userDrawn="1"/>
            </p:nvSpPr>
            <p:spPr>
              <a:xfrm rot="2993082">
                <a:off x="6948269" y="1611057"/>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3" name="橢圓 22"/>
              <p:cNvSpPr/>
              <p:nvPr userDrawn="1"/>
            </p:nvSpPr>
            <p:spPr>
              <a:xfrm rot="2993082">
                <a:off x="6948270" y="2052386"/>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4" name="橢圓 23"/>
              <p:cNvSpPr/>
              <p:nvPr userDrawn="1"/>
            </p:nvSpPr>
            <p:spPr>
              <a:xfrm rot="2993082">
                <a:off x="6948272" y="2493715"/>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5" name="橢圓 24"/>
              <p:cNvSpPr/>
              <p:nvPr userDrawn="1"/>
            </p:nvSpPr>
            <p:spPr>
              <a:xfrm rot="2993082">
                <a:off x="7389601"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6" name="橢圓 25"/>
              <p:cNvSpPr/>
              <p:nvPr userDrawn="1"/>
            </p:nvSpPr>
            <p:spPr>
              <a:xfrm rot="2993082">
                <a:off x="7389602"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7" name="橢圓 26"/>
              <p:cNvSpPr/>
              <p:nvPr userDrawn="1"/>
            </p:nvSpPr>
            <p:spPr>
              <a:xfrm rot="2993082">
                <a:off x="7389604"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8" name="橢圓 27"/>
              <p:cNvSpPr/>
              <p:nvPr userDrawn="1"/>
            </p:nvSpPr>
            <p:spPr>
              <a:xfrm rot="2993082">
                <a:off x="7830934"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9" name="橢圓 28"/>
              <p:cNvSpPr/>
              <p:nvPr userDrawn="1"/>
            </p:nvSpPr>
            <p:spPr>
              <a:xfrm rot="2993082">
                <a:off x="7830935"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0" name="橢圓 29"/>
              <p:cNvSpPr/>
              <p:nvPr userDrawn="1"/>
            </p:nvSpPr>
            <p:spPr>
              <a:xfrm rot="2993082">
                <a:off x="7830937"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grpSp>
          <p:nvGrpSpPr>
            <p:cNvPr id="56" name="群組 55"/>
            <p:cNvGrpSpPr/>
            <p:nvPr userDrawn="1"/>
          </p:nvGrpSpPr>
          <p:grpSpPr>
            <a:xfrm>
              <a:off x="7884368" y="4473265"/>
              <a:ext cx="377265" cy="378195"/>
              <a:chOff x="6948269" y="1608102"/>
              <a:chExt cx="1195872" cy="1198817"/>
            </a:xfrm>
            <a:solidFill>
              <a:srgbClr val="B3B3B3">
                <a:alpha val="53000"/>
              </a:srgbClr>
            </a:solidFill>
          </p:grpSpPr>
          <p:sp>
            <p:nvSpPr>
              <p:cNvPr id="57" name="橢圓 56"/>
              <p:cNvSpPr/>
              <p:nvPr userDrawn="1"/>
            </p:nvSpPr>
            <p:spPr>
              <a:xfrm rot="2993082">
                <a:off x="6948269" y="1611057"/>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58" name="橢圓 57"/>
              <p:cNvSpPr/>
              <p:nvPr userDrawn="1"/>
            </p:nvSpPr>
            <p:spPr>
              <a:xfrm rot="2993082">
                <a:off x="6948270" y="2052386"/>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59" name="橢圓 58"/>
              <p:cNvSpPr/>
              <p:nvPr userDrawn="1"/>
            </p:nvSpPr>
            <p:spPr>
              <a:xfrm rot="2993082">
                <a:off x="6948272" y="2493715"/>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0" name="橢圓 59"/>
              <p:cNvSpPr/>
              <p:nvPr userDrawn="1"/>
            </p:nvSpPr>
            <p:spPr>
              <a:xfrm rot="2993082">
                <a:off x="7389601"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1" name="橢圓 60"/>
              <p:cNvSpPr/>
              <p:nvPr userDrawn="1"/>
            </p:nvSpPr>
            <p:spPr>
              <a:xfrm rot="2993082">
                <a:off x="7389602"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2" name="橢圓 61"/>
              <p:cNvSpPr/>
              <p:nvPr userDrawn="1"/>
            </p:nvSpPr>
            <p:spPr>
              <a:xfrm rot="2993082">
                <a:off x="7389604"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3" name="橢圓 62"/>
              <p:cNvSpPr/>
              <p:nvPr userDrawn="1"/>
            </p:nvSpPr>
            <p:spPr>
              <a:xfrm rot="2993082">
                <a:off x="7830934"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4" name="橢圓 63"/>
              <p:cNvSpPr/>
              <p:nvPr userDrawn="1"/>
            </p:nvSpPr>
            <p:spPr>
              <a:xfrm rot="2993082">
                <a:off x="7830935"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5" name="橢圓 64"/>
              <p:cNvSpPr/>
              <p:nvPr userDrawn="1"/>
            </p:nvSpPr>
            <p:spPr>
              <a:xfrm rot="2993082">
                <a:off x="7830937"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grpSp>
          <p:nvGrpSpPr>
            <p:cNvPr id="66" name="群組 65"/>
            <p:cNvGrpSpPr/>
            <p:nvPr userDrawn="1"/>
          </p:nvGrpSpPr>
          <p:grpSpPr>
            <a:xfrm>
              <a:off x="8316414" y="4040128"/>
              <a:ext cx="377265" cy="378195"/>
              <a:chOff x="6948269" y="1608102"/>
              <a:chExt cx="1195872" cy="1198817"/>
            </a:xfrm>
            <a:solidFill>
              <a:srgbClr val="B3B3B3">
                <a:alpha val="53000"/>
              </a:srgbClr>
            </a:solidFill>
          </p:grpSpPr>
          <p:sp>
            <p:nvSpPr>
              <p:cNvPr id="67" name="橢圓 66"/>
              <p:cNvSpPr/>
              <p:nvPr userDrawn="1"/>
            </p:nvSpPr>
            <p:spPr>
              <a:xfrm rot="2993082">
                <a:off x="6948269" y="1611057"/>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8" name="橢圓 67"/>
              <p:cNvSpPr/>
              <p:nvPr userDrawn="1"/>
            </p:nvSpPr>
            <p:spPr>
              <a:xfrm rot="2993082">
                <a:off x="6948270" y="2052386"/>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69" name="橢圓 68"/>
              <p:cNvSpPr/>
              <p:nvPr userDrawn="1"/>
            </p:nvSpPr>
            <p:spPr>
              <a:xfrm rot="2993082">
                <a:off x="6948272" y="2493715"/>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0" name="橢圓 69"/>
              <p:cNvSpPr/>
              <p:nvPr userDrawn="1"/>
            </p:nvSpPr>
            <p:spPr>
              <a:xfrm rot="2993082">
                <a:off x="7389601"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1" name="橢圓 70"/>
              <p:cNvSpPr/>
              <p:nvPr userDrawn="1"/>
            </p:nvSpPr>
            <p:spPr>
              <a:xfrm rot="2993082">
                <a:off x="7389602"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2" name="橢圓 71"/>
              <p:cNvSpPr/>
              <p:nvPr userDrawn="1"/>
            </p:nvSpPr>
            <p:spPr>
              <a:xfrm rot="2993082">
                <a:off x="7389604"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3" name="橢圓 72"/>
              <p:cNvSpPr/>
              <p:nvPr userDrawn="1"/>
            </p:nvSpPr>
            <p:spPr>
              <a:xfrm rot="2993082">
                <a:off x="7830934"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4" name="橢圓 73"/>
              <p:cNvSpPr/>
              <p:nvPr userDrawn="1"/>
            </p:nvSpPr>
            <p:spPr>
              <a:xfrm rot="2993082">
                <a:off x="7830935"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5" name="橢圓 74"/>
              <p:cNvSpPr/>
              <p:nvPr userDrawn="1"/>
            </p:nvSpPr>
            <p:spPr>
              <a:xfrm rot="2993082">
                <a:off x="7830937"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grpSp>
          <p:nvGrpSpPr>
            <p:cNvPr id="76" name="群組 75"/>
            <p:cNvGrpSpPr/>
            <p:nvPr userDrawn="1"/>
          </p:nvGrpSpPr>
          <p:grpSpPr>
            <a:xfrm>
              <a:off x="7884368" y="4040128"/>
              <a:ext cx="377265" cy="378195"/>
              <a:chOff x="6948269" y="1608102"/>
              <a:chExt cx="1195872" cy="1198817"/>
            </a:xfrm>
            <a:solidFill>
              <a:srgbClr val="B3B3B3">
                <a:alpha val="53000"/>
              </a:srgbClr>
            </a:solidFill>
          </p:grpSpPr>
          <p:sp>
            <p:nvSpPr>
              <p:cNvPr id="77" name="橢圓 76"/>
              <p:cNvSpPr/>
              <p:nvPr userDrawn="1"/>
            </p:nvSpPr>
            <p:spPr>
              <a:xfrm rot="2993082">
                <a:off x="6948269" y="1611057"/>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8" name="橢圓 77"/>
              <p:cNvSpPr/>
              <p:nvPr userDrawn="1"/>
            </p:nvSpPr>
            <p:spPr>
              <a:xfrm rot="2993082">
                <a:off x="6948270" y="2052386"/>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79" name="橢圓 78"/>
              <p:cNvSpPr/>
              <p:nvPr userDrawn="1"/>
            </p:nvSpPr>
            <p:spPr>
              <a:xfrm rot="2993082">
                <a:off x="6948272" y="2493715"/>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0" name="橢圓 79"/>
              <p:cNvSpPr/>
              <p:nvPr userDrawn="1"/>
            </p:nvSpPr>
            <p:spPr>
              <a:xfrm rot="2993082">
                <a:off x="7389601"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1" name="橢圓 80"/>
              <p:cNvSpPr/>
              <p:nvPr userDrawn="1"/>
            </p:nvSpPr>
            <p:spPr>
              <a:xfrm rot="2993082">
                <a:off x="7389602"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2" name="橢圓 81"/>
              <p:cNvSpPr/>
              <p:nvPr userDrawn="1"/>
            </p:nvSpPr>
            <p:spPr>
              <a:xfrm rot="2993082">
                <a:off x="7389604"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3" name="橢圓 82"/>
              <p:cNvSpPr/>
              <p:nvPr userDrawn="1"/>
            </p:nvSpPr>
            <p:spPr>
              <a:xfrm rot="2993082">
                <a:off x="7830934" y="1608102"/>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4" name="橢圓 83"/>
              <p:cNvSpPr/>
              <p:nvPr userDrawn="1"/>
            </p:nvSpPr>
            <p:spPr>
              <a:xfrm rot="2993082">
                <a:off x="7830935" y="2049431"/>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85" name="橢圓 84"/>
              <p:cNvSpPr/>
              <p:nvPr userDrawn="1"/>
            </p:nvSpPr>
            <p:spPr>
              <a:xfrm rot="2993082">
                <a:off x="7830937" y="2490760"/>
                <a:ext cx="313204" cy="313204"/>
              </a:xfrm>
              <a:prstGeom prst="ellipse">
                <a:avLst/>
              </a:prstGeom>
              <a:grp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grpSp>
      <p:cxnSp>
        <p:nvCxnSpPr>
          <p:cNvPr id="87" name="直線接點 86"/>
          <p:cNvCxnSpPr/>
          <p:nvPr userDrawn="1"/>
        </p:nvCxnSpPr>
        <p:spPr>
          <a:xfrm flipH="1">
            <a:off x="395537" y="4790272"/>
            <a:ext cx="1868661" cy="0"/>
          </a:xfrm>
          <a:prstGeom prst="line">
            <a:avLst/>
          </a:prstGeom>
          <a:ln w="12700">
            <a:solidFill>
              <a:srgbClr val="777777"/>
            </a:solidFill>
            <a:headEnd type="none"/>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userDrawn="1"/>
        </p:nvCxnSpPr>
        <p:spPr>
          <a:xfrm>
            <a:off x="395537" y="4288945"/>
            <a:ext cx="1" cy="504056"/>
          </a:xfrm>
          <a:prstGeom prst="line">
            <a:avLst/>
          </a:prstGeom>
          <a:ln w="12700">
            <a:solidFill>
              <a:srgbClr val="777777"/>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156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插頁_Install">
    <p:bg>
      <p:bgPr>
        <a:solidFill>
          <a:srgbClr val="008DD2"/>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516176" y="2051050"/>
            <a:ext cx="6212682" cy="1243649"/>
          </a:xfrm>
        </p:spPr>
        <p:txBody>
          <a:bodyPr/>
          <a:lstStyle>
            <a:lvl1pPr>
              <a:defRPr b="1">
                <a:solidFill>
                  <a:schemeClr val="bg1"/>
                </a:solidFill>
              </a:defRPr>
            </a:lvl1pPr>
          </a:lstStyle>
          <a:p>
            <a:r>
              <a:rPr lang="zh-TW" altLang="en-US" dirty="0"/>
              <a:t>按一下以編輯母片標題樣式</a:t>
            </a:r>
          </a:p>
        </p:txBody>
      </p:sp>
    </p:spTree>
    <p:extLst>
      <p:ext uri="{BB962C8B-B14F-4D97-AF65-F5344CB8AC3E}">
        <p14:creationId xmlns:p14="http://schemas.microsoft.com/office/powerpoint/2010/main" val="15788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345553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3086770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629842" y="1878806"/>
            <a:ext cx="3868340" cy="276344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4629150" y="1878806"/>
            <a:ext cx="3887391" cy="276344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799177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2749268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3036177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258939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0A3E2110-8B47-45F7-9ADC-5978D9FED4D8}" type="datetimeFigureOut">
              <a:rPr lang="zh-TW" altLang="en-US" smtClean="0"/>
              <a:t>2023/3/1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182865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A3E2110-8B47-45F7-9ADC-5978D9FED4D8}" type="datetimeFigureOut">
              <a:rPr lang="zh-TW" altLang="en-US" smtClean="0"/>
              <a:t>2023/3/1</a:t>
            </a:fld>
            <a:endParaRPr lang="zh-TW"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37563805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91" r:id="rId14"/>
    <p:sldLayoutId id="2147483692"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A3E2110-8B47-45F7-9ADC-5978D9FED4D8}" type="datetimeFigureOut">
              <a:rPr lang="zh-TW" altLang="en-US" smtClean="0"/>
              <a:t>2023/3/1</a:t>
            </a:fld>
            <a:endParaRPr lang="zh-TW" altLang="en-US"/>
          </a:p>
        </p:txBody>
      </p:sp>
      <p:sp>
        <p:nvSpPr>
          <p:cNvPr id="5" name="頁尾版面配置區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6889F3-1F09-4E69-89B4-C504AB608F67}" type="slidenum">
              <a:rPr lang="zh-TW" altLang="en-US" smtClean="0"/>
              <a:t>‹#›</a:t>
            </a:fld>
            <a:endParaRPr lang="zh-TW" altLang="en-US"/>
          </a:p>
        </p:txBody>
      </p:sp>
    </p:spTree>
    <p:extLst>
      <p:ext uri="{BB962C8B-B14F-4D97-AF65-F5344CB8AC3E}">
        <p14:creationId xmlns:p14="http://schemas.microsoft.com/office/powerpoint/2010/main" val="20686741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3" r:id="rId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8.xml"/><Relationship Id="rId16"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4.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0.png"/><Relationship Id="rId3" Type="http://schemas.openxmlformats.org/officeDocument/2006/relationships/image" Target="../media/image46.png"/><Relationship Id="rId21" Type="http://schemas.openxmlformats.org/officeDocument/2006/relationships/image" Target="../media/image63.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59.png"/><Relationship Id="rId25" Type="http://schemas.openxmlformats.org/officeDocument/2006/relationships/image" Target="../media/image67.png"/><Relationship Id="rId2" Type="http://schemas.openxmlformats.org/officeDocument/2006/relationships/notesSlide" Target="../notesSlides/notesSlide19.xml"/><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49.png"/><Relationship Id="rId11" Type="http://schemas.openxmlformats.org/officeDocument/2006/relationships/image" Target="../media/image54.png"/><Relationship Id="rId24" Type="http://schemas.openxmlformats.org/officeDocument/2006/relationships/image" Target="../media/image66.png"/><Relationship Id="rId5" Type="http://schemas.openxmlformats.org/officeDocument/2006/relationships/image" Target="../media/image48.png"/><Relationship Id="rId15" Type="http://schemas.openxmlformats.org/officeDocument/2006/relationships/image" Target="../media/image57.png"/><Relationship Id="rId23" Type="http://schemas.openxmlformats.org/officeDocument/2006/relationships/image" Target="../media/image65.png"/><Relationship Id="rId10" Type="http://schemas.openxmlformats.org/officeDocument/2006/relationships/image" Target="../media/image53.png"/><Relationship Id="rId19" Type="http://schemas.openxmlformats.org/officeDocument/2006/relationships/image" Target="../media/image61.png"/><Relationship Id="rId4" Type="http://schemas.openxmlformats.org/officeDocument/2006/relationships/image" Target="../media/image47.png"/><Relationship Id="rId9" Type="http://schemas.openxmlformats.org/officeDocument/2006/relationships/image" Target="../media/image52.png"/><Relationship Id="rId14" Type="http://schemas.microsoft.com/office/2007/relationships/hdphoto" Target="../media/hdphoto2.wdp"/><Relationship Id="rId22" Type="http://schemas.openxmlformats.org/officeDocument/2006/relationships/image" Target="../media/image6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444162" y="3233262"/>
            <a:ext cx="6733878" cy="1077218"/>
          </a:xfrm>
          <a:prstGeom prst="rect">
            <a:avLst/>
          </a:prstGeom>
          <a:noFill/>
        </p:spPr>
        <p:txBody>
          <a:bodyPr wrap="square" rtlCol="0">
            <a:spAutoFit/>
          </a:bodyPr>
          <a:lstStyle/>
          <a:p>
            <a:r>
              <a:rPr lang="en-US" sz="2800" b="1" dirty="0">
                <a:solidFill>
                  <a:schemeClr val="bg1"/>
                </a:solidFill>
              </a:rPr>
              <a:t>AI Auto Tracking Camera </a:t>
            </a:r>
          </a:p>
          <a:p>
            <a:r>
              <a:rPr lang="en-US" altLang="zh-TW" sz="3600" b="1" dirty="0">
                <a:solidFill>
                  <a:schemeClr val="bg1"/>
                </a:solidFill>
              </a:rPr>
              <a:t>Product </a:t>
            </a:r>
            <a:r>
              <a:rPr lang="en-US" sz="3600" b="1" dirty="0">
                <a:solidFill>
                  <a:schemeClr val="bg1"/>
                </a:solidFill>
              </a:rPr>
              <a:t>Introduction</a:t>
            </a:r>
          </a:p>
        </p:txBody>
      </p:sp>
      <p:sp>
        <p:nvSpPr>
          <p:cNvPr id="9" name="文字方塊 8"/>
          <p:cNvSpPr txBox="1"/>
          <p:nvPr/>
        </p:nvSpPr>
        <p:spPr>
          <a:xfrm>
            <a:off x="449185" y="2571750"/>
            <a:ext cx="3295544" cy="769441"/>
          </a:xfrm>
          <a:prstGeom prst="rect">
            <a:avLst/>
          </a:prstGeom>
          <a:noFill/>
        </p:spPr>
        <p:txBody>
          <a:bodyPr wrap="square" rtlCol="0">
            <a:spAutoFit/>
          </a:bodyPr>
          <a:lstStyle/>
          <a:p>
            <a:r>
              <a:rPr lang="en-US" altLang="zh-TW" sz="4400" b="1" dirty="0">
                <a:gradFill flip="none" rotWithShape="1">
                  <a:gsLst>
                    <a:gs pos="100000">
                      <a:srgbClr val="0083CD"/>
                    </a:gs>
                    <a:gs pos="0">
                      <a:srgbClr val="66FFFF"/>
                    </a:gs>
                  </a:gsLst>
                  <a:lin ang="5400000" scaled="0"/>
                  <a:tileRect/>
                </a:gradFill>
                <a:latin typeface="+mj-lt"/>
              </a:rPr>
              <a:t>VC-TR40</a:t>
            </a:r>
            <a:endParaRPr lang="en-US" sz="4400" b="1" dirty="0">
              <a:gradFill flip="none" rotWithShape="1">
                <a:gsLst>
                  <a:gs pos="100000">
                    <a:srgbClr val="0083CD"/>
                  </a:gs>
                  <a:gs pos="0">
                    <a:srgbClr val="66FFFF"/>
                  </a:gs>
                </a:gsLst>
                <a:lin ang="5400000" scaled="0"/>
                <a:tileRect/>
              </a:gradFill>
              <a:latin typeface="+mj-lt"/>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1820" y="1272541"/>
            <a:ext cx="6183580" cy="3479294"/>
          </a:xfrm>
          <a:prstGeom prst="rect">
            <a:avLst/>
          </a:prstGeom>
        </p:spPr>
      </p:pic>
    </p:spTree>
    <p:extLst>
      <p:ext uri="{BB962C8B-B14F-4D97-AF65-F5344CB8AC3E}">
        <p14:creationId xmlns:p14="http://schemas.microsoft.com/office/powerpoint/2010/main" val="915660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359614-A58D-43B2-8C0F-E3160B4090D1}"/>
              </a:ext>
            </a:extLst>
          </p:cNvPr>
          <p:cNvSpPr/>
          <p:nvPr/>
        </p:nvSpPr>
        <p:spPr>
          <a:xfrm>
            <a:off x="1" y="0"/>
            <a:ext cx="9143999" cy="751798"/>
          </a:xfrm>
          <a:prstGeom prst="rect">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 name="文字方塊 9">
            <a:extLst>
              <a:ext uri="{FF2B5EF4-FFF2-40B4-BE49-F238E27FC236}">
                <a16:creationId xmlns:a16="http://schemas.microsoft.com/office/drawing/2014/main" id="{6E4A31A9-8EE6-48F6-B659-EB15F20936D0}"/>
              </a:ext>
            </a:extLst>
          </p:cNvPr>
          <p:cNvSpPr txBox="1"/>
          <p:nvPr/>
        </p:nvSpPr>
        <p:spPr>
          <a:xfrm>
            <a:off x="251521" y="87357"/>
            <a:ext cx="5472181" cy="600164"/>
          </a:xfrm>
          <a:prstGeom prst="rect">
            <a:avLst/>
          </a:prstGeom>
          <a:noFill/>
        </p:spPr>
        <p:txBody>
          <a:bodyPr wrap="square" rtlCol="0">
            <a:spAutoFit/>
          </a:bodyPr>
          <a:lstStyle/>
          <a:p>
            <a:pPr marL="0" marR="0" lvl="0" indent="0" algn="l" defTabSz="914378" rtl="0" eaLnBrk="0" fontAlgn="base" latinLnBrk="0" hangingPunct="0">
              <a:lnSpc>
                <a:spcPct val="100000"/>
              </a:lnSpc>
              <a:spcBef>
                <a:spcPct val="20000"/>
              </a:spcBef>
              <a:spcAft>
                <a:spcPct val="0"/>
              </a:spcAft>
              <a:buClrTx/>
              <a:buSzTx/>
              <a:buFontTx/>
              <a:buNone/>
              <a:tabLst/>
              <a:defRPr/>
            </a:pPr>
            <a:r>
              <a:rPr kumimoji="0" lang="en-US" altLang="zh-TW" sz="3300" b="1" i="0" u="none" strike="noStrike" kern="1200" cap="none" spc="0" normalizeH="0" baseline="0" noProof="0" dirty="0">
                <a:ln>
                  <a:noFill/>
                </a:ln>
                <a:solidFill>
                  <a:prstClr val="white"/>
                </a:solidFill>
                <a:effectLst/>
                <a:uLnTx/>
                <a:uFillTx/>
                <a:latin typeface="Calibri" panose="020F0502020204030204" pitchFamily="34" charset="0"/>
                <a:ea typeface="微軟正黑體" panose="020B0604030504040204" pitchFamily="34" charset="-120"/>
                <a:cs typeface="Calibri" panose="020F0502020204030204" pitchFamily="34" charset="0"/>
              </a:rPr>
              <a:t>Selling Point</a:t>
            </a:r>
          </a:p>
        </p:txBody>
      </p:sp>
      <p:grpSp>
        <p:nvGrpSpPr>
          <p:cNvPr id="11" name="群組 10">
            <a:extLst>
              <a:ext uri="{FF2B5EF4-FFF2-40B4-BE49-F238E27FC236}">
                <a16:creationId xmlns:a16="http://schemas.microsoft.com/office/drawing/2014/main" id="{DE3666F7-27D5-4AD6-A524-056ED1236C6E}"/>
              </a:ext>
            </a:extLst>
          </p:cNvPr>
          <p:cNvGrpSpPr/>
          <p:nvPr/>
        </p:nvGrpSpPr>
        <p:grpSpPr>
          <a:xfrm>
            <a:off x="4572000" y="1717936"/>
            <a:ext cx="4064000" cy="2161864"/>
            <a:chOff x="605760" y="2776026"/>
            <a:chExt cx="4064000" cy="2161864"/>
          </a:xfrm>
        </p:grpSpPr>
        <p:sp>
          <p:nvSpPr>
            <p:cNvPr id="14" name="矩形 13">
              <a:extLst>
                <a:ext uri="{FF2B5EF4-FFF2-40B4-BE49-F238E27FC236}">
                  <a16:creationId xmlns:a16="http://schemas.microsoft.com/office/drawing/2014/main" id="{729E90B8-866C-44D8-BC6D-B8F4D605DE52}"/>
                </a:ext>
              </a:extLst>
            </p:cNvPr>
            <p:cNvSpPr/>
            <p:nvPr/>
          </p:nvSpPr>
          <p:spPr>
            <a:xfrm>
              <a:off x="638648" y="2797242"/>
              <a:ext cx="4031112" cy="393056"/>
            </a:xfrm>
            <a:prstGeom prst="rect">
              <a:avLst/>
            </a:prstGeom>
          </p:spPr>
          <p:txBody>
            <a:bodyPr wrap="square">
              <a:spAutoFit/>
            </a:bodyPr>
            <a:lstStyle/>
            <a:p>
              <a:pPr marL="0" marR="0" lvl="0" indent="0" algn="l" defTabSz="457200" rtl="0" eaLnBrk="0" fontAlgn="base" latinLnBrk="0" hangingPunct="0">
                <a:lnSpc>
                  <a:spcPts val="2000"/>
                </a:lnSpc>
                <a:spcBef>
                  <a:spcPct val="0"/>
                </a:spcBef>
                <a:spcAft>
                  <a:spcPct val="0"/>
                </a:spcAft>
                <a:buClrTx/>
                <a:buSzTx/>
                <a:buFontTx/>
                <a:buNone/>
                <a:tabLst/>
                <a:defRPr/>
              </a:pPr>
              <a:r>
                <a:rPr lang="en-US" altLang="zh-TW" sz="3200" b="1" dirty="0">
                  <a:solidFill>
                    <a:prstClr val="black"/>
                  </a:solidFill>
                  <a:latin typeface="Calibri" panose="020F0502020204030204" pitchFamily="34" charset="0"/>
                  <a:ea typeface="新細明體" panose="02020500000000000000" pitchFamily="18" charset="-120"/>
                  <a:cs typeface="Calibri" panose="020F0502020204030204" pitchFamily="34" charset="0"/>
                </a:rPr>
                <a:t>Partition Tracking</a:t>
              </a:r>
            </a:p>
          </p:txBody>
        </p:sp>
        <p:sp>
          <p:nvSpPr>
            <p:cNvPr id="15" name="矩形 14">
              <a:extLst>
                <a:ext uri="{FF2B5EF4-FFF2-40B4-BE49-F238E27FC236}">
                  <a16:creationId xmlns:a16="http://schemas.microsoft.com/office/drawing/2014/main" id="{A27D3511-5D52-4D9C-962E-45F893D1792D}"/>
                </a:ext>
              </a:extLst>
            </p:cNvPr>
            <p:cNvSpPr/>
            <p:nvPr/>
          </p:nvSpPr>
          <p:spPr>
            <a:xfrm>
              <a:off x="638647" y="3368230"/>
              <a:ext cx="4031111" cy="1569660"/>
            </a:xfrm>
            <a:prstGeom prst="rect">
              <a:avLst/>
            </a:prstGeom>
          </p:spPr>
          <p:txBody>
            <a:bodyPr wrap="square">
              <a:spAutoFit/>
            </a:bodyPr>
            <a:lstStyle/>
            <a:p>
              <a:pPr eaLnBrk="0" fontAlgn="base" hangingPunct="0">
                <a:spcBef>
                  <a:spcPct val="0"/>
                </a:spcBef>
                <a:spcAft>
                  <a:spcPct val="0"/>
                </a:spcAft>
              </a:pPr>
              <a:r>
                <a:rPr lang="en-US" altLang="zh-TW" sz="16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When the presenter moves inside a user-defined Partition Area, the camera switches to a preset angle and zoom. </a:t>
              </a:r>
            </a:p>
            <a:p>
              <a:pPr eaLnBrk="0" fontAlgn="base" hangingPunct="0">
                <a:spcBef>
                  <a:spcPct val="0"/>
                </a:spcBef>
                <a:spcAft>
                  <a:spcPct val="0"/>
                </a:spcAft>
              </a:pPr>
              <a:r>
                <a:rPr lang="en-US" altLang="zh-TW" sz="16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When outside a Partition Area, the camera autonomously follows the presenter.</a:t>
              </a:r>
            </a:p>
            <a:p>
              <a:pPr eaLnBrk="0" fontAlgn="base" hangingPunct="0">
                <a:spcBef>
                  <a:spcPct val="0"/>
                </a:spcBef>
                <a:spcAft>
                  <a:spcPct val="0"/>
                </a:spcAft>
              </a:pPr>
              <a:endParaRPr kumimoji="0" lang="en-US" altLang="zh-TW"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新細明體" panose="02020500000000000000" pitchFamily="18" charset="-120"/>
                <a:cs typeface="Calibri" panose="020F0502020204030204" pitchFamily="34" charset="0"/>
              </a:endParaRPr>
            </a:p>
          </p:txBody>
        </p:sp>
        <p:cxnSp>
          <p:nvCxnSpPr>
            <p:cNvPr id="16" name="直線接點 15">
              <a:extLst>
                <a:ext uri="{FF2B5EF4-FFF2-40B4-BE49-F238E27FC236}">
                  <a16:creationId xmlns:a16="http://schemas.microsoft.com/office/drawing/2014/main" id="{EF730F03-BDE8-438F-8B1B-DA0589DF8B35}"/>
                </a:ext>
              </a:extLst>
            </p:cNvPr>
            <p:cNvCxnSpPr/>
            <p:nvPr/>
          </p:nvCxnSpPr>
          <p:spPr>
            <a:xfrm>
              <a:off x="605760" y="2776026"/>
              <a:ext cx="0" cy="519096"/>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grpSp>
      <p:pic>
        <p:nvPicPr>
          <p:cNvPr id="5" name="圖片 4">
            <a:extLst>
              <a:ext uri="{FF2B5EF4-FFF2-40B4-BE49-F238E27FC236}">
                <a16:creationId xmlns:a16="http://schemas.microsoft.com/office/drawing/2014/main" id="{293A2313-A211-4D5D-83DF-75995B8D9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00" y="1440000"/>
            <a:ext cx="3840000" cy="2880000"/>
          </a:xfrm>
          <a:prstGeom prst="rect">
            <a:avLst/>
          </a:prstGeom>
        </p:spPr>
      </p:pic>
    </p:spTree>
    <p:extLst>
      <p:ext uri="{BB962C8B-B14F-4D97-AF65-F5344CB8AC3E}">
        <p14:creationId xmlns:p14="http://schemas.microsoft.com/office/powerpoint/2010/main" val="3613883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359614-A58D-43B2-8C0F-E3160B4090D1}"/>
              </a:ext>
            </a:extLst>
          </p:cNvPr>
          <p:cNvSpPr/>
          <p:nvPr/>
        </p:nvSpPr>
        <p:spPr>
          <a:xfrm>
            <a:off x="1" y="0"/>
            <a:ext cx="9143999" cy="751798"/>
          </a:xfrm>
          <a:prstGeom prst="rect">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 name="文字方塊 9">
            <a:extLst>
              <a:ext uri="{FF2B5EF4-FFF2-40B4-BE49-F238E27FC236}">
                <a16:creationId xmlns:a16="http://schemas.microsoft.com/office/drawing/2014/main" id="{6E4A31A9-8EE6-48F6-B659-EB15F20936D0}"/>
              </a:ext>
            </a:extLst>
          </p:cNvPr>
          <p:cNvSpPr txBox="1"/>
          <p:nvPr/>
        </p:nvSpPr>
        <p:spPr>
          <a:xfrm>
            <a:off x="251521" y="87357"/>
            <a:ext cx="5472181" cy="600164"/>
          </a:xfrm>
          <a:prstGeom prst="rect">
            <a:avLst/>
          </a:prstGeom>
          <a:noFill/>
        </p:spPr>
        <p:txBody>
          <a:bodyPr wrap="square" rtlCol="0">
            <a:spAutoFit/>
          </a:bodyPr>
          <a:lstStyle/>
          <a:p>
            <a:pPr marL="0" marR="0" lvl="0" indent="0" algn="l" defTabSz="914378" rtl="0" eaLnBrk="0" fontAlgn="base" latinLnBrk="0" hangingPunct="0">
              <a:lnSpc>
                <a:spcPct val="100000"/>
              </a:lnSpc>
              <a:spcBef>
                <a:spcPct val="20000"/>
              </a:spcBef>
              <a:spcAft>
                <a:spcPct val="0"/>
              </a:spcAft>
              <a:buClrTx/>
              <a:buSzTx/>
              <a:buFontTx/>
              <a:buNone/>
              <a:tabLst/>
              <a:defRPr/>
            </a:pPr>
            <a:r>
              <a:rPr kumimoji="0" lang="en-US" altLang="zh-TW" sz="3300" b="1" i="0" u="none" strike="noStrike" kern="1200" cap="none" spc="0" normalizeH="0" baseline="0" noProof="0" dirty="0">
                <a:ln>
                  <a:noFill/>
                </a:ln>
                <a:solidFill>
                  <a:prstClr val="white"/>
                </a:solidFill>
                <a:effectLst/>
                <a:uLnTx/>
                <a:uFillTx/>
                <a:latin typeface="Calibri" panose="020F0502020204030204" pitchFamily="34" charset="0"/>
                <a:ea typeface="微軟正黑體" panose="020B0604030504040204" pitchFamily="34" charset="-120"/>
                <a:cs typeface="Calibri" panose="020F0502020204030204" pitchFamily="34" charset="0"/>
              </a:rPr>
              <a:t>Selling Point</a:t>
            </a:r>
          </a:p>
        </p:txBody>
      </p:sp>
      <p:grpSp>
        <p:nvGrpSpPr>
          <p:cNvPr id="11" name="群組 10">
            <a:extLst>
              <a:ext uri="{FF2B5EF4-FFF2-40B4-BE49-F238E27FC236}">
                <a16:creationId xmlns:a16="http://schemas.microsoft.com/office/drawing/2014/main" id="{DE3666F7-27D5-4AD6-A524-056ED1236C6E}"/>
              </a:ext>
            </a:extLst>
          </p:cNvPr>
          <p:cNvGrpSpPr/>
          <p:nvPr/>
        </p:nvGrpSpPr>
        <p:grpSpPr>
          <a:xfrm>
            <a:off x="4572000" y="1398022"/>
            <a:ext cx="4064000" cy="1669422"/>
            <a:chOff x="605760" y="2776026"/>
            <a:chExt cx="4064000" cy="1669422"/>
          </a:xfrm>
        </p:grpSpPr>
        <p:sp>
          <p:nvSpPr>
            <p:cNvPr id="14" name="矩形 13">
              <a:extLst>
                <a:ext uri="{FF2B5EF4-FFF2-40B4-BE49-F238E27FC236}">
                  <a16:creationId xmlns:a16="http://schemas.microsoft.com/office/drawing/2014/main" id="{729E90B8-866C-44D8-BC6D-B8F4D605DE52}"/>
                </a:ext>
              </a:extLst>
            </p:cNvPr>
            <p:cNvSpPr/>
            <p:nvPr/>
          </p:nvSpPr>
          <p:spPr>
            <a:xfrm>
              <a:off x="638648" y="2797242"/>
              <a:ext cx="4031112" cy="393056"/>
            </a:xfrm>
            <a:prstGeom prst="rect">
              <a:avLst/>
            </a:prstGeom>
          </p:spPr>
          <p:txBody>
            <a:bodyPr wrap="square">
              <a:spAutoFit/>
            </a:bodyPr>
            <a:lstStyle/>
            <a:p>
              <a:pPr marL="0" marR="0" lvl="0" indent="0" algn="l" defTabSz="457200" rtl="0" eaLnBrk="0" fontAlgn="base" latinLnBrk="0" hangingPunct="0">
                <a:lnSpc>
                  <a:spcPts val="2000"/>
                </a:lnSpc>
                <a:spcBef>
                  <a:spcPct val="0"/>
                </a:spcBef>
                <a:spcAft>
                  <a:spcPct val="0"/>
                </a:spcAft>
                <a:buClrTx/>
                <a:buSzTx/>
                <a:buFontTx/>
                <a:buNone/>
                <a:tabLst/>
                <a:defRPr/>
              </a:pPr>
              <a:r>
                <a:rPr lang="en-US" altLang="zh-TW" sz="3200" b="1" dirty="0">
                  <a:solidFill>
                    <a:prstClr val="black"/>
                  </a:solidFill>
                  <a:latin typeface="Calibri" panose="020F0502020204030204" pitchFamily="34" charset="0"/>
                  <a:ea typeface="新細明體" panose="02020500000000000000" pitchFamily="18" charset="-120"/>
                  <a:cs typeface="Calibri" panose="020F0502020204030204" pitchFamily="34" charset="0"/>
                </a:rPr>
                <a:t>Auto Framing</a:t>
              </a:r>
            </a:p>
          </p:txBody>
        </p:sp>
        <p:sp>
          <p:nvSpPr>
            <p:cNvPr id="15" name="矩形 14">
              <a:extLst>
                <a:ext uri="{FF2B5EF4-FFF2-40B4-BE49-F238E27FC236}">
                  <a16:creationId xmlns:a16="http://schemas.microsoft.com/office/drawing/2014/main" id="{A27D3511-5D52-4D9C-962E-45F893D1792D}"/>
                </a:ext>
              </a:extLst>
            </p:cNvPr>
            <p:cNvSpPr/>
            <p:nvPr/>
          </p:nvSpPr>
          <p:spPr>
            <a:xfrm>
              <a:off x="638647" y="3368230"/>
              <a:ext cx="4031111" cy="1077218"/>
            </a:xfrm>
            <a:prstGeom prst="rect">
              <a:avLst/>
            </a:prstGeom>
          </p:spPr>
          <p:txBody>
            <a:bodyPr wrap="square">
              <a:spAutoFit/>
            </a:bodyPr>
            <a:lstStyle/>
            <a:p>
              <a:pPr eaLnBrk="0" fontAlgn="base" hangingPunct="0">
                <a:spcBef>
                  <a:spcPct val="0"/>
                </a:spcBef>
                <a:spcAft>
                  <a:spcPct val="0"/>
                </a:spcAft>
              </a:pPr>
              <a:r>
                <a:rPr lang="en-US" altLang="zh-TW" sz="16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VC-TR40 will dynamically adjust to capture all delegates, re-framing the view if participants join or leave during the session. </a:t>
              </a:r>
            </a:p>
            <a:p>
              <a:pPr eaLnBrk="0" fontAlgn="base" hangingPunct="0">
                <a:spcBef>
                  <a:spcPct val="0"/>
                </a:spcBef>
                <a:spcAft>
                  <a:spcPct val="0"/>
                </a:spcAft>
              </a:pPr>
              <a:endParaRPr lang="en-US" altLang="zh-TW" sz="16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endParaRPr>
            </a:p>
          </p:txBody>
        </p:sp>
        <p:cxnSp>
          <p:nvCxnSpPr>
            <p:cNvPr id="16" name="直線接點 15">
              <a:extLst>
                <a:ext uri="{FF2B5EF4-FFF2-40B4-BE49-F238E27FC236}">
                  <a16:creationId xmlns:a16="http://schemas.microsoft.com/office/drawing/2014/main" id="{EF730F03-BDE8-438F-8B1B-DA0589DF8B35}"/>
                </a:ext>
              </a:extLst>
            </p:cNvPr>
            <p:cNvCxnSpPr/>
            <p:nvPr/>
          </p:nvCxnSpPr>
          <p:spPr>
            <a:xfrm>
              <a:off x="605760" y="2776026"/>
              <a:ext cx="0" cy="519096"/>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grpSp>
      <p:grpSp>
        <p:nvGrpSpPr>
          <p:cNvPr id="12" name="群組 11">
            <a:extLst>
              <a:ext uri="{FF2B5EF4-FFF2-40B4-BE49-F238E27FC236}">
                <a16:creationId xmlns:a16="http://schemas.microsoft.com/office/drawing/2014/main" id="{889456B7-7067-43EA-86EF-261D0EB9AD5C}"/>
              </a:ext>
            </a:extLst>
          </p:cNvPr>
          <p:cNvGrpSpPr/>
          <p:nvPr/>
        </p:nvGrpSpPr>
        <p:grpSpPr>
          <a:xfrm>
            <a:off x="4604887" y="3140500"/>
            <a:ext cx="4132714" cy="1915643"/>
            <a:chOff x="605760" y="2776026"/>
            <a:chExt cx="4132714" cy="1915643"/>
          </a:xfrm>
        </p:grpSpPr>
        <p:sp>
          <p:nvSpPr>
            <p:cNvPr id="13" name="矩形 12">
              <a:extLst>
                <a:ext uri="{FF2B5EF4-FFF2-40B4-BE49-F238E27FC236}">
                  <a16:creationId xmlns:a16="http://schemas.microsoft.com/office/drawing/2014/main" id="{28A4EA50-CBF1-4D72-918A-2787A7687784}"/>
                </a:ext>
              </a:extLst>
            </p:cNvPr>
            <p:cNvSpPr/>
            <p:nvPr/>
          </p:nvSpPr>
          <p:spPr>
            <a:xfrm>
              <a:off x="638648" y="2797242"/>
              <a:ext cx="4031112" cy="393056"/>
            </a:xfrm>
            <a:prstGeom prst="rect">
              <a:avLst/>
            </a:prstGeom>
          </p:spPr>
          <p:txBody>
            <a:bodyPr wrap="square">
              <a:spAutoFit/>
            </a:bodyPr>
            <a:lstStyle/>
            <a:p>
              <a:pPr marL="0" marR="0" lvl="0" indent="0" algn="l" defTabSz="457200" rtl="0" eaLnBrk="0" fontAlgn="base" latinLnBrk="0" hangingPunct="0">
                <a:lnSpc>
                  <a:spcPts val="2000"/>
                </a:lnSpc>
                <a:spcBef>
                  <a:spcPct val="0"/>
                </a:spcBef>
                <a:spcAft>
                  <a:spcPct val="0"/>
                </a:spcAft>
                <a:buClrTx/>
                <a:buSzTx/>
                <a:buFontTx/>
                <a:buNone/>
                <a:tabLst/>
                <a:defRPr/>
              </a:pPr>
              <a:r>
                <a:rPr lang="en-US" altLang="zh-TW" sz="3200" b="1" dirty="0">
                  <a:solidFill>
                    <a:prstClr val="black"/>
                  </a:solidFill>
                  <a:latin typeface="Calibri" panose="020F0502020204030204" pitchFamily="34" charset="0"/>
                  <a:ea typeface="新細明體" panose="02020500000000000000" pitchFamily="18" charset="-120"/>
                  <a:cs typeface="Calibri" panose="020F0502020204030204" pitchFamily="34" charset="0"/>
                </a:rPr>
                <a:t>Partition Framing</a:t>
              </a:r>
            </a:p>
          </p:txBody>
        </p:sp>
        <p:sp>
          <p:nvSpPr>
            <p:cNvPr id="17" name="矩形 16">
              <a:extLst>
                <a:ext uri="{FF2B5EF4-FFF2-40B4-BE49-F238E27FC236}">
                  <a16:creationId xmlns:a16="http://schemas.microsoft.com/office/drawing/2014/main" id="{DB075C14-BCC9-438E-B34B-A4BD11B7694F}"/>
                </a:ext>
              </a:extLst>
            </p:cNvPr>
            <p:cNvSpPr/>
            <p:nvPr/>
          </p:nvSpPr>
          <p:spPr>
            <a:xfrm>
              <a:off x="638648" y="3368230"/>
              <a:ext cx="4099826" cy="1323439"/>
            </a:xfrm>
            <a:prstGeom prst="rect">
              <a:avLst/>
            </a:prstGeom>
          </p:spPr>
          <p:txBody>
            <a:bodyPr wrap="square">
              <a:spAutoFit/>
            </a:bodyPr>
            <a:lstStyle/>
            <a:p>
              <a:pPr eaLnBrk="0" fontAlgn="base" hangingPunct="0">
                <a:spcBef>
                  <a:spcPct val="0"/>
                </a:spcBef>
                <a:spcAft>
                  <a:spcPct val="0"/>
                </a:spcAft>
              </a:pPr>
              <a:r>
                <a:rPr lang="en-US" altLang="zh-TW" sz="16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The camera will go to a preset position when the presenter walks in to partition area. </a:t>
              </a:r>
            </a:p>
            <a:p>
              <a:pPr eaLnBrk="0" fontAlgn="base" hangingPunct="0">
                <a:spcBef>
                  <a:spcPct val="0"/>
                </a:spcBef>
                <a:spcAft>
                  <a:spcPct val="0"/>
                </a:spcAft>
              </a:pPr>
              <a:r>
                <a:rPr lang="en-US" altLang="zh-TW" sz="16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When the presenter walks out the area, the camera will go back to Auto-Framing mode.</a:t>
              </a:r>
            </a:p>
            <a:p>
              <a:pPr eaLnBrk="0" fontAlgn="base" hangingPunct="0">
                <a:spcBef>
                  <a:spcPct val="0"/>
                </a:spcBef>
                <a:spcAft>
                  <a:spcPct val="0"/>
                </a:spcAft>
              </a:pPr>
              <a:endParaRPr lang="en-US" altLang="zh-TW" sz="16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endParaRPr>
            </a:p>
          </p:txBody>
        </p:sp>
        <p:cxnSp>
          <p:nvCxnSpPr>
            <p:cNvPr id="18" name="直線接點 17">
              <a:extLst>
                <a:ext uri="{FF2B5EF4-FFF2-40B4-BE49-F238E27FC236}">
                  <a16:creationId xmlns:a16="http://schemas.microsoft.com/office/drawing/2014/main" id="{29884B74-E453-4EA2-9006-F58B3E6AD3C9}"/>
                </a:ext>
              </a:extLst>
            </p:cNvPr>
            <p:cNvCxnSpPr/>
            <p:nvPr/>
          </p:nvCxnSpPr>
          <p:spPr>
            <a:xfrm>
              <a:off x="605760" y="2776026"/>
              <a:ext cx="0" cy="519096"/>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grpSp>
      <p:pic>
        <p:nvPicPr>
          <p:cNvPr id="5" name="圖片 4">
            <a:extLst>
              <a:ext uri="{FF2B5EF4-FFF2-40B4-BE49-F238E27FC236}">
                <a16:creationId xmlns:a16="http://schemas.microsoft.com/office/drawing/2014/main" id="{152B8E03-82CD-401D-BA43-15B0A91FC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00" y="1440000"/>
            <a:ext cx="3840000" cy="2880000"/>
          </a:xfrm>
          <a:prstGeom prst="rect">
            <a:avLst/>
          </a:prstGeom>
        </p:spPr>
      </p:pic>
    </p:spTree>
    <p:extLst>
      <p:ext uri="{BB962C8B-B14F-4D97-AF65-F5344CB8AC3E}">
        <p14:creationId xmlns:p14="http://schemas.microsoft.com/office/powerpoint/2010/main" val="378385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73680033-EFEE-4A5D-A8CC-B0F43ED16C68}"/>
              </a:ext>
            </a:extLst>
          </p:cNvPr>
          <p:cNvGrpSpPr/>
          <p:nvPr/>
        </p:nvGrpSpPr>
        <p:grpSpPr>
          <a:xfrm>
            <a:off x="5064880" y="3338735"/>
            <a:ext cx="3304561" cy="1201364"/>
            <a:chOff x="3439892" y="3309206"/>
            <a:chExt cx="3304561" cy="1201364"/>
          </a:xfrm>
        </p:grpSpPr>
        <p:sp>
          <p:nvSpPr>
            <p:cNvPr id="25" name="矩形 24"/>
            <p:cNvSpPr/>
            <p:nvPr/>
          </p:nvSpPr>
          <p:spPr>
            <a:xfrm>
              <a:off x="3472780" y="3309206"/>
              <a:ext cx="2575787" cy="430887"/>
            </a:xfrm>
            <a:prstGeom prst="rect">
              <a:avLst/>
            </a:prstGeom>
          </p:spPr>
          <p:txBody>
            <a:bodyPr wrap="square">
              <a:spAutoFit/>
            </a:bodyPr>
            <a:lstStyle/>
            <a:p>
              <a:pPr eaLnBrk="0" fontAlgn="base" hangingPunct="0">
                <a:lnSpc>
                  <a:spcPts val="2000"/>
                </a:lnSpc>
                <a:spcBef>
                  <a:spcPct val="0"/>
                </a:spcBef>
                <a:spcAft>
                  <a:spcPct val="0"/>
                </a:spcAft>
              </a:pPr>
              <a:r>
                <a:rPr lang="en-US" altLang="zh-TW" sz="2200" b="1" dirty="0">
                  <a:solidFill>
                    <a:prstClr val="black"/>
                  </a:solidFill>
                  <a:latin typeface="Calibri" panose="020F0502020204030204" pitchFamily="34" charset="0"/>
                  <a:ea typeface="新細明體" panose="02020500000000000000" pitchFamily="18" charset="-120"/>
                  <a:cs typeface="Calibri" panose="020F0502020204030204" pitchFamily="34" charset="0"/>
                </a:rPr>
                <a:t>Flexible Mounting</a:t>
              </a:r>
            </a:p>
          </p:txBody>
        </p:sp>
        <p:sp>
          <p:nvSpPr>
            <p:cNvPr id="26" name="矩形 25"/>
            <p:cNvSpPr/>
            <p:nvPr/>
          </p:nvSpPr>
          <p:spPr>
            <a:xfrm>
              <a:off x="3504453" y="3910406"/>
              <a:ext cx="3240000" cy="600164"/>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altLang="zh-TW" sz="11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The VC-TR40 can be positioned upright or suspended from the ceiling installation. When inverted, the camera can re-orient the image and flip the camera controls.</a:t>
              </a:r>
            </a:p>
          </p:txBody>
        </p:sp>
        <p:cxnSp>
          <p:nvCxnSpPr>
            <p:cNvPr id="27" name="直線接點 26"/>
            <p:cNvCxnSpPr/>
            <p:nvPr/>
          </p:nvCxnSpPr>
          <p:spPr>
            <a:xfrm>
              <a:off x="3439892" y="3318152"/>
              <a:ext cx="0" cy="519096"/>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grpSp>
      <p:grpSp>
        <p:nvGrpSpPr>
          <p:cNvPr id="16" name="群組 15"/>
          <p:cNvGrpSpPr/>
          <p:nvPr/>
        </p:nvGrpSpPr>
        <p:grpSpPr>
          <a:xfrm>
            <a:off x="564505" y="3323736"/>
            <a:ext cx="3272888" cy="1539869"/>
            <a:chOff x="605760" y="2767080"/>
            <a:chExt cx="3272888" cy="1539869"/>
          </a:xfrm>
        </p:grpSpPr>
        <p:sp>
          <p:nvSpPr>
            <p:cNvPr id="17" name="矩形 16"/>
            <p:cNvSpPr/>
            <p:nvPr/>
          </p:nvSpPr>
          <p:spPr>
            <a:xfrm>
              <a:off x="638648" y="2767080"/>
              <a:ext cx="2575787" cy="615681"/>
            </a:xfrm>
            <a:prstGeom prst="rect">
              <a:avLst/>
            </a:prstGeom>
          </p:spPr>
          <p:txBody>
            <a:bodyPr wrap="square">
              <a:spAutoFit/>
            </a:bodyPr>
            <a:lstStyle/>
            <a:p>
              <a:pPr marL="0" marR="0" lvl="0" indent="0" algn="l" defTabSz="457200" rtl="0" eaLnBrk="0" fontAlgn="base" latinLnBrk="0" hangingPunct="0">
                <a:lnSpc>
                  <a:spcPts val="2000"/>
                </a:lnSpc>
                <a:spcBef>
                  <a:spcPct val="0"/>
                </a:spcBef>
                <a:spcAft>
                  <a:spcPct val="0"/>
                </a:spcAft>
                <a:buClrTx/>
                <a:buSzTx/>
                <a:buFontTx/>
                <a:buNone/>
                <a:tabLst/>
                <a:defRPr/>
              </a:pPr>
              <a:r>
                <a:rPr lang="en-US" altLang="zh-TW" sz="2200" b="1" dirty="0">
                  <a:solidFill>
                    <a:prstClr val="black"/>
                  </a:solidFill>
                  <a:latin typeface="Calibri" panose="020F0502020204030204" pitchFamily="34" charset="0"/>
                  <a:ea typeface="新細明體" panose="02020500000000000000" pitchFamily="18" charset="-120"/>
                  <a:cs typeface="Calibri" panose="020F0502020204030204" pitchFamily="34" charset="0"/>
                </a:rPr>
                <a:t>Gesture Control</a:t>
              </a:r>
              <a:r>
                <a:rPr lang="zh-TW" altLang="en-US" sz="2200" b="1" dirty="0">
                  <a:solidFill>
                    <a:prstClr val="black"/>
                  </a:solidFill>
                  <a:latin typeface="Calibri" panose="020F0502020204030204" pitchFamily="34" charset="0"/>
                  <a:ea typeface="新細明體" panose="02020500000000000000" pitchFamily="18" charset="-120"/>
                  <a:cs typeface="Calibri" panose="020F0502020204030204" pitchFamily="34" charset="0"/>
                </a:rPr>
                <a:t> </a:t>
              </a:r>
              <a:r>
                <a:rPr lang="en-US" altLang="zh-TW" sz="2200" b="1" dirty="0">
                  <a:solidFill>
                    <a:prstClr val="black"/>
                  </a:solidFill>
                  <a:latin typeface="Calibri" panose="020F0502020204030204" pitchFamily="34" charset="0"/>
                  <a:ea typeface="新細明體" panose="02020500000000000000" pitchFamily="18" charset="-120"/>
                  <a:cs typeface="Calibri" panose="020F0502020204030204" pitchFamily="34" charset="0"/>
                </a:rPr>
                <a:t>Tracking Method</a:t>
              </a:r>
            </a:p>
          </p:txBody>
        </p:sp>
        <p:sp>
          <p:nvSpPr>
            <p:cNvPr id="18" name="矩形 17"/>
            <p:cNvSpPr/>
            <p:nvPr/>
          </p:nvSpPr>
          <p:spPr>
            <a:xfrm>
              <a:off x="638648" y="3368230"/>
              <a:ext cx="3240000" cy="938719"/>
            </a:xfrm>
            <a:prstGeom prst="rect">
              <a:avLst/>
            </a:prstGeom>
          </p:spPr>
          <p:txBody>
            <a:bodyPr wrap="square">
              <a:spAutoFit/>
            </a:bodyPr>
            <a:lstStyle/>
            <a:p>
              <a:pPr eaLnBrk="0" fontAlgn="base" hangingPunct="0">
                <a:spcBef>
                  <a:spcPct val="0"/>
                </a:spcBef>
                <a:spcAft>
                  <a:spcPct val="0"/>
                </a:spcAft>
                <a:defRPr/>
              </a:pPr>
              <a:r>
                <a:rPr lang="en-US" altLang="zh-TW" sz="11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The VC-TR40 features advanced gesture control. When the presenter raises their hands, the tracking target will switch automatically. You can also manually change the tracked subject by selecting the individual via the web interface</a:t>
              </a:r>
              <a:r>
                <a:rPr lang="zh-TW" altLang="en-US" sz="11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 </a:t>
              </a:r>
              <a:r>
                <a:rPr lang="en-US" altLang="zh-TW" sz="11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or remote control.</a:t>
              </a:r>
              <a:endParaRPr lang="zh-TW" altLang="zh-TW" sz="11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endParaRPr>
            </a:p>
          </p:txBody>
        </p:sp>
        <p:cxnSp>
          <p:nvCxnSpPr>
            <p:cNvPr id="19" name="直線接點 18"/>
            <p:cNvCxnSpPr/>
            <p:nvPr/>
          </p:nvCxnSpPr>
          <p:spPr>
            <a:xfrm>
              <a:off x="605760" y="2776026"/>
              <a:ext cx="0" cy="519096"/>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grpSp>
      <p:sp>
        <p:nvSpPr>
          <p:cNvPr id="24" name="矩形 23">
            <a:extLst>
              <a:ext uri="{FF2B5EF4-FFF2-40B4-BE49-F238E27FC236}">
                <a16:creationId xmlns:a16="http://schemas.microsoft.com/office/drawing/2014/main" id="{AE7AEA92-C42C-4752-AEE3-BCC9DC93ED3B}"/>
              </a:ext>
            </a:extLst>
          </p:cNvPr>
          <p:cNvSpPr/>
          <p:nvPr/>
        </p:nvSpPr>
        <p:spPr>
          <a:xfrm>
            <a:off x="1" y="0"/>
            <a:ext cx="9143999" cy="751798"/>
          </a:xfrm>
          <a:prstGeom prst="rect">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8" name="文字方塊 27">
            <a:extLst>
              <a:ext uri="{FF2B5EF4-FFF2-40B4-BE49-F238E27FC236}">
                <a16:creationId xmlns:a16="http://schemas.microsoft.com/office/drawing/2014/main" id="{3C8B8788-697F-4186-91CC-61A4DAFC7C37}"/>
              </a:ext>
            </a:extLst>
          </p:cNvPr>
          <p:cNvSpPr txBox="1"/>
          <p:nvPr/>
        </p:nvSpPr>
        <p:spPr>
          <a:xfrm>
            <a:off x="251521" y="87357"/>
            <a:ext cx="5472181" cy="600164"/>
          </a:xfrm>
          <a:prstGeom prst="rect">
            <a:avLst/>
          </a:prstGeom>
          <a:noFill/>
        </p:spPr>
        <p:txBody>
          <a:bodyPr wrap="square" rtlCol="0">
            <a:spAutoFit/>
          </a:bodyPr>
          <a:lstStyle/>
          <a:p>
            <a:pPr marL="0" marR="0" lvl="0" indent="0" algn="l" defTabSz="914378" rtl="0" eaLnBrk="0" fontAlgn="base" latinLnBrk="0" hangingPunct="0">
              <a:lnSpc>
                <a:spcPct val="100000"/>
              </a:lnSpc>
              <a:spcBef>
                <a:spcPct val="20000"/>
              </a:spcBef>
              <a:spcAft>
                <a:spcPct val="0"/>
              </a:spcAft>
              <a:buClrTx/>
              <a:buSzTx/>
              <a:buFontTx/>
              <a:buNone/>
              <a:tabLst/>
              <a:defRPr/>
            </a:pPr>
            <a:r>
              <a:rPr kumimoji="0" lang="en-US" altLang="zh-TW" sz="3300" b="1" i="0" u="none" strike="noStrike" kern="1200" cap="none" spc="0" normalizeH="0" baseline="0" noProof="0" dirty="0">
                <a:ln>
                  <a:noFill/>
                </a:ln>
                <a:solidFill>
                  <a:prstClr val="white"/>
                </a:solidFill>
                <a:effectLst/>
                <a:uLnTx/>
                <a:uFillTx/>
                <a:latin typeface="Calibri" panose="020F0502020204030204" pitchFamily="34" charset="0"/>
                <a:ea typeface="微軟正黑體" panose="020B0604030504040204" pitchFamily="34" charset="-120"/>
                <a:cs typeface="Calibri" panose="020F0502020204030204" pitchFamily="34" charset="0"/>
              </a:rPr>
              <a:t>Selling Point</a:t>
            </a:r>
          </a:p>
        </p:txBody>
      </p:sp>
      <p:pic>
        <p:nvPicPr>
          <p:cNvPr id="5" name="圖片 4">
            <a:extLst>
              <a:ext uri="{FF2B5EF4-FFF2-40B4-BE49-F238E27FC236}">
                <a16:creationId xmlns:a16="http://schemas.microsoft.com/office/drawing/2014/main" id="{D2C60CF2-A63A-457B-94A1-2F87D66CCC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7160" y="890374"/>
            <a:ext cx="2880000" cy="2160000"/>
          </a:xfrm>
          <a:prstGeom prst="rect">
            <a:avLst/>
          </a:prstGeom>
        </p:spPr>
      </p:pic>
      <p:pic>
        <p:nvPicPr>
          <p:cNvPr id="7" name="圖片 6">
            <a:extLst>
              <a:ext uri="{FF2B5EF4-FFF2-40B4-BE49-F238E27FC236}">
                <a16:creationId xmlns:a16="http://schemas.microsoft.com/office/drawing/2014/main" id="{E94F0530-94F4-4717-889D-A3ED08D8E7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949" y="890374"/>
            <a:ext cx="2880000" cy="2160000"/>
          </a:xfrm>
          <a:prstGeom prst="rect">
            <a:avLst/>
          </a:prstGeom>
        </p:spPr>
      </p:pic>
    </p:spTree>
    <p:extLst>
      <p:ext uri="{BB962C8B-B14F-4D97-AF65-F5344CB8AC3E}">
        <p14:creationId xmlns:p14="http://schemas.microsoft.com/office/powerpoint/2010/main" val="1694899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群組 15"/>
          <p:cNvGrpSpPr/>
          <p:nvPr/>
        </p:nvGrpSpPr>
        <p:grpSpPr>
          <a:xfrm>
            <a:off x="650664" y="3313913"/>
            <a:ext cx="4657142" cy="1709146"/>
            <a:chOff x="605760" y="2767080"/>
            <a:chExt cx="4657142" cy="1709146"/>
          </a:xfrm>
        </p:grpSpPr>
        <p:sp>
          <p:nvSpPr>
            <p:cNvPr id="17" name="矩形 16"/>
            <p:cNvSpPr/>
            <p:nvPr/>
          </p:nvSpPr>
          <p:spPr>
            <a:xfrm>
              <a:off x="638648" y="2767080"/>
              <a:ext cx="3702711" cy="615681"/>
            </a:xfrm>
            <a:prstGeom prst="rect">
              <a:avLst/>
            </a:prstGeom>
          </p:spPr>
          <p:txBody>
            <a:bodyPr wrap="square">
              <a:spAutoFit/>
            </a:bodyPr>
            <a:lstStyle/>
            <a:p>
              <a:pPr marL="0" marR="0" lvl="0" indent="0" algn="l" defTabSz="457200" rtl="0" eaLnBrk="0" fontAlgn="base" latinLnBrk="0" hangingPunct="0">
                <a:lnSpc>
                  <a:spcPts val="2000"/>
                </a:lnSpc>
                <a:spcBef>
                  <a:spcPct val="0"/>
                </a:spcBef>
                <a:spcAft>
                  <a:spcPct val="0"/>
                </a:spcAft>
                <a:buClrTx/>
                <a:buSzTx/>
                <a:buFontTx/>
                <a:buNone/>
                <a:tabLst/>
                <a:defRPr/>
              </a:pPr>
              <a:r>
                <a:rPr lang="en-US" altLang="zh-TW" sz="2200" b="1" dirty="0">
                  <a:solidFill>
                    <a:prstClr val="black"/>
                  </a:solidFill>
                  <a:latin typeface="Calibri" panose="020F0502020204030204" pitchFamily="34" charset="0"/>
                  <a:ea typeface="新細明體" panose="02020500000000000000" pitchFamily="18" charset="-120"/>
                  <a:cs typeface="Calibri" panose="020F0502020204030204" pitchFamily="34" charset="0"/>
                </a:rPr>
                <a:t>Easy to setup tracking mode through webpage</a:t>
              </a:r>
            </a:p>
          </p:txBody>
        </p:sp>
        <p:sp>
          <p:nvSpPr>
            <p:cNvPr id="18" name="矩形 17"/>
            <p:cNvSpPr/>
            <p:nvPr/>
          </p:nvSpPr>
          <p:spPr>
            <a:xfrm>
              <a:off x="638648" y="3368230"/>
              <a:ext cx="4624254" cy="1107996"/>
            </a:xfrm>
            <a:prstGeom prst="rect">
              <a:avLst/>
            </a:prstGeom>
          </p:spPr>
          <p:txBody>
            <a:bodyPr wrap="square">
              <a:spAutoFit/>
            </a:bodyPr>
            <a:lstStyle/>
            <a:p>
              <a:pPr eaLnBrk="0" fontAlgn="base" hangingPunct="0">
                <a:spcBef>
                  <a:spcPct val="0"/>
                </a:spcBef>
                <a:spcAft>
                  <a:spcPct val="0"/>
                </a:spcAft>
                <a:defRPr/>
              </a:pPr>
              <a:r>
                <a:rPr lang="en-US" altLang="zh-TW" sz="11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You can easily set up the VC-TR40 tracking setting through the webpage. With the preview main window and panoramic preview, it clearly sees the current capture range and object.</a:t>
              </a:r>
            </a:p>
            <a:p>
              <a:pPr eaLnBrk="0" fontAlgn="base" hangingPunct="0">
                <a:spcBef>
                  <a:spcPct val="0"/>
                </a:spcBef>
                <a:spcAft>
                  <a:spcPct val="0"/>
                </a:spcAft>
                <a:defRPr/>
              </a:pPr>
              <a:r>
                <a:rPr lang="en-US" altLang="zh-TW" sz="11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No matter whether you would like to change the tracking mode, set the block or partition area, or switch the tracking object, you can easily modify it through the webpage.</a:t>
              </a:r>
            </a:p>
          </p:txBody>
        </p:sp>
        <p:cxnSp>
          <p:nvCxnSpPr>
            <p:cNvPr id="19" name="直線接點 18"/>
            <p:cNvCxnSpPr/>
            <p:nvPr/>
          </p:nvCxnSpPr>
          <p:spPr>
            <a:xfrm>
              <a:off x="605760" y="2776026"/>
              <a:ext cx="0" cy="519096"/>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grpSp>
      <p:sp>
        <p:nvSpPr>
          <p:cNvPr id="24" name="矩形 23">
            <a:extLst>
              <a:ext uri="{FF2B5EF4-FFF2-40B4-BE49-F238E27FC236}">
                <a16:creationId xmlns:a16="http://schemas.microsoft.com/office/drawing/2014/main" id="{AE7AEA92-C42C-4752-AEE3-BCC9DC93ED3B}"/>
              </a:ext>
            </a:extLst>
          </p:cNvPr>
          <p:cNvSpPr/>
          <p:nvPr/>
        </p:nvSpPr>
        <p:spPr>
          <a:xfrm>
            <a:off x="1" y="0"/>
            <a:ext cx="9143999" cy="751798"/>
          </a:xfrm>
          <a:prstGeom prst="rect">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8" name="文字方塊 27">
            <a:extLst>
              <a:ext uri="{FF2B5EF4-FFF2-40B4-BE49-F238E27FC236}">
                <a16:creationId xmlns:a16="http://schemas.microsoft.com/office/drawing/2014/main" id="{3C8B8788-697F-4186-91CC-61A4DAFC7C37}"/>
              </a:ext>
            </a:extLst>
          </p:cNvPr>
          <p:cNvSpPr txBox="1"/>
          <p:nvPr/>
        </p:nvSpPr>
        <p:spPr>
          <a:xfrm>
            <a:off x="251521" y="87357"/>
            <a:ext cx="5472181" cy="600164"/>
          </a:xfrm>
          <a:prstGeom prst="rect">
            <a:avLst/>
          </a:prstGeom>
          <a:noFill/>
        </p:spPr>
        <p:txBody>
          <a:bodyPr wrap="square" rtlCol="0">
            <a:spAutoFit/>
          </a:bodyPr>
          <a:lstStyle/>
          <a:p>
            <a:pPr marL="0" marR="0" lvl="0" indent="0" algn="l" defTabSz="914378" rtl="0" eaLnBrk="0" fontAlgn="base" latinLnBrk="0" hangingPunct="0">
              <a:lnSpc>
                <a:spcPct val="100000"/>
              </a:lnSpc>
              <a:spcBef>
                <a:spcPct val="20000"/>
              </a:spcBef>
              <a:spcAft>
                <a:spcPct val="0"/>
              </a:spcAft>
              <a:buClrTx/>
              <a:buSzTx/>
              <a:buFontTx/>
              <a:buNone/>
              <a:tabLst/>
              <a:defRPr/>
            </a:pPr>
            <a:r>
              <a:rPr kumimoji="0" lang="en-US" altLang="zh-TW" sz="3300" b="1" i="0" u="none" strike="noStrike" kern="1200" cap="none" spc="0" normalizeH="0" baseline="0" noProof="0" dirty="0">
                <a:ln>
                  <a:noFill/>
                </a:ln>
                <a:solidFill>
                  <a:prstClr val="white"/>
                </a:solidFill>
                <a:effectLst/>
                <a:uLnTx/>
                <a:uFillTx/>
                <a:latin typeface="Calibri" panose="020F0502020204030204" pitchFamily="34" charset="0"/>
                <a:ea typeface="微軟正黑體" panose="020B0604030504040204" pitchFamily="34" charset="-120"/>
                <a:cs typeface="Calibri" panose="020F0502020204030204" pitchFamily="34" charset="0"/>
              </a:rPr>
              <a:t>Selling Point</a:t>
            </a:r>
          </a:p>
        </p:txBody>
      </p:sp>
      <p:grpSp>
        <p:nvGrpSpPr>
          <p:cNvPr id="14" name="群組 13">
            <a:extLst>
              <a:ext uri="{FF2B5EF4-FFF2-40B4-BE49-F238E27FC236}">
                <a16:creationId xmlns:a16="http://schemas.microsoft.com/office/drawing/2014/main" id="{22F5BF3E-14CA-4351-BD03-2E45184D292D}"/>
              </a:ext>
            </a:extLst>
          </p:cNvPr>
          <p:cNvGrpSpPr/>
          <p:nvPr/>
        </p:nvGrpSpPr>
        <p:grpSpPr>
          <a:xfrm>
            <a:off x="650664" y="839822"/>
            <a:ext cx="4049116" cy="2227012"/>
            <a:chOff x="251521" y="1781420"/>
            <a:chExt cx="4170957" cy="2294025"/>
          </a:xfrm>
        </p:grpSpPr>
        <p:pic>
          <p:nvPicPr>
            <p:cNvPr id="15" name="Picture 1">
              <a:extLst>
                <a:ext uri="{FF2B5EF4-FFF2-40B4-BE49-F238E27FC236}">
                  <a16:creationId xmlns:a16="http://schemas.microsoft.com/office/drawing/2014/main" id="{FEEE7795-8245-43C5-B6C0-0B35FAD577BE}"/>
                </a:ext>
              </a:extLst>
            </p:cNvPr>
            <p:cNvPicPr>
              <a:picLocks noChangeAspect="1"/>
            </p:cNvPicPr>
            <p:nvPr/>
          </p:nvPicPr>
          <p:blipFill>
            <a:blip r:embed="rId3"/>
            <a:stretch>
              <a:fillRect/>
            </a:stretch>
          </p:blipFill>
          <p:spPr>
            <a:xfrm>
              <a:off x="251521" y="1781420"/>
              <a:ext cx="4170957" cy="2294025"/>
            </a:xfrm>
            <a:prstGeom prst="rect">
              <a:avLst/>
            </a:prstGeom>
          </p:spPr>
        </p:pic>
        <p:pic>
          <p:nvPicPr>
            <p:cNvPr id="20" name="Picture 2">
              <a:extLst>
                <a:ext uri="{FF2B5EF4-FFF2-40B4-BE49-F238E27FC236}">
                  <a16:creationId xmlns:a16="http://schemas.microsoft.com/office/drawing/2014/main" id="{C786B59A-5C30-49B1-AEB6-5AF86A292D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111" t="66172" r="6297" b="9511"/>
            <a:stretch/>
          </p:blipFill>
          <p:spPr bwMode="auto">
            <a:xfrm>
              <a:off x="3085048" y="1977947"/>
              <a:ext cx="1322190" cy="7398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8D983681-E511-428C-BC85-71B37A565DD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84" t="14617" r="61724" b="61022"/>
            <a:stretch/>
          </p:blipFill>
          <p:spPr bwMode="auto">
            <a:xfrm>
              <a:off x="1314269" y="1986280"/>
              <a:ext cx="1718491" cy="9753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93654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2"/>
          <p:cNvSpPr txBox="1">
            <a:spLocks/>
          </p:cNvSpPr>
          <p:nvPr/>
        </p:nvSpPr>
        <p:spPr>
          <a:xfrm>
            <a:off x="6349915" y="1171060"/>
            <a:ext cx="1867568"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None/>
            </a:pPr>
            <a:r>
              <a:rPr lang="en-US" altLang="zh-TW" sz="1600" b="1" dirty="0">
                <a:solidFill>
                  <a:schemeClr val="tx1">
                    <a:lumMod val="75000"/>
                    <a:lumOff val="25000"/>
                  </a:schemeClr>
                </a:solidFill>
              </a:rPr>
              <a:t>Aver TR311</a:t>
            </a:r>
            <a:endParaRPr lang="zh-TW" altLang="en-US" sz="1600" b="1" dirty="0">
              <a:solidFill>
                <a:schemeClr val="tx1">
                  <a:lumMod val="75000"/>
                  <a:lumOff val="25000"/>
                </a:schemeClr>
              </a:solidFill>
            </a:endParaRPr>
          </a:p>
        </p:txBody>
      </p:sp>
      <p:sp>
        <p:nvSpPr>
          <p:cNvPr id="11" name="文字方塊 10"/>
          <p:cNvSpPr txBox="1"/>
          <p:nvPr/>
        </p:nvSpPr>
        <p:spPr>
          <a:xfrm>
            <a:off x="151142" y="69155"/>
            <a:ext cx="2570848" cy="954107"/>
          </a:xfrm>
          <a:prstGeom prst="rect">
            <a:avLst/>
          </a:prstGeom>
          <a:noFill/>
        </p:spPr>
        <p:txBody>
          <a:bodyPr wrap="square" rtlCol="0">
            <a:spAutoFit/>
          </a:bodyPr>
          <a:lstStyle/>
          <a:p>
            <a:r>
              <a:rPr lang="en-US" sz="2800" b="1" dirty="0">
                <a:solidFill>
                  <a:srgbClr val="002060"/>
                </a:solidFill>
              </a:rPr>
              <a:t>Competitive Product</a:t>
            </a:r>
          </a:p>
        </p:txBody>
      </p:sp>
      <p:graphicFrame>
        <p:nvGraphicFramePr>
          <p:cNvPr id="2" name="表格 1"/>
          <p:cNvGraphicFramePr>
            <a:graphicFrameLocks noGrp="1"/>
          </p:cNvGraphicFramePr>
          <p:nvPr>
            <p:extLst>
              <p:ext uri="{D42A27DB-BD31-4B8C-83A1-F6EECF244321}">
                <p14:modId xmlns:p14="http://schemas.microsoft.com/office/powerpoint/2010/main" val="3569473877"/>
              </p:ext>
            </p:extLst>
          </p:nvPr>
        </p:nvGraphicFramePr>
        <p:xfrm>
          <a:off x="670560" y="1496412"/>
          <a:ext cx="8023014" cy="3318051"/>
        </p:xfrm>
        <a:graphic>
          <a:graphicData uri="http://schemas.openxmlformats.org/drawingml/2006/table">
            <a:tbl>
              <a:tblPr firstRow="1" firstCol="1" bandRow="1">
                <a:tableStyleId>{7DF18680-E054-41AD-8BC1-D1AEF772440D}</a:tableStyleId>
              </a:tblPr>
              <a:tblGrid>
                <a:gridCol w="2359712">
                  <a:extLst>
                    <a:ext uri="{9D8B030D-6E8A-4147-A177-3AD203B41FA5}">
                      <a16:colId xmlns:a16="http://schemas.microsoft.com/office/drawing/2014/main" val="2293196781"/>
                    </a:ext>
                  </a:extLst>
                </a:gridCol>
                <a:gridCol w="2831651">
                  <a:extLst>
                    <a:ext uri="{9D8B030D-6E8A-4147-A177-3AD203B41FA5}">
                      <a16:colId xmlns:a16="http://schemas.microsoft.com/office/drawing/2014/main" val="1916935688"/>
                    </a:ext>
                  </a:extLst>
                </a:gridCol>
                <a:gridCol w="2831651">
                  <a:extLst>
                    <a:ext uri="{9D8B030D-6E8A-4147-A177-3AD203B41FA5}">
                      <a16:colId xmlns:a16="http://schemas.microsoft.com/office/drawing/2014/main" val="174335573"/>
                    </a:ext>
                  </a:extLst>
                </a:gridCol>
              </a:tblGrid>
              <a:tr h="301641">
                <a:tc>
                  <a:txBody>
                    <a:bodyPr/>
                    <a:lstStyle/>
                    <a:p>
                      <a:pPr algn="l" fontAlgn="ctr"/>
                      <a:r>
                        <a:rPr lang="en-US" sz="1400" b="0" i="0" u="none" strike="noStrike" dirty="0">
                          <a:solidFill>
                            <a:srgbClr val="FFFFFF"/>
                          </a:solidFill>
                          <a:effectLst/>
                          <a:latin typeface="Calibri" panose="020F0502020204030204" pitchFamily="34" charset="0"/>
                          <a:ea typeface="新細明體" panose="02020500000000000000" pitchFamily="18" charset="-120"/>
                          <a:cs typeface="Calibri" panose="020F0502020204030204" pitchFamily="34" charset="0"/>
                        </a:rPr>
                        <a:t> Map Price(USD$) </a:t>
                      </a:r>
                    </a:p>
                  </a:txBody>
                  <a:tcPr marL="2344" marR="2344" marT="2344"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1400" b="1" i="0" u="none" strike="noStrike" dirty="0">
                          <a:solidFill>
                            <a:srgbClr val="FFFFFF"/>
                          </a:solidFill>
                          <a:effectLst/>
                          <a:latin typeface="Calibri" panose="020F0502020204030204" pitchFamily="34" charset="0"/>
                          <a:ea typeface="+mn-ea"/>
                          <a:cs typeface="Calibri" panose="020F0502020204030204" pitchFamily="34" charset="0"/>
                        </a:rPr>
                        <a:t>$1,899</a:t>
                      </a:r>
                    </a:p>
                  </a:txBody>
                  <a:tcPr marL="2344" marR="2344" marT="2344" marB="0" anchor="ctr"/>
                </a:tc>
                <a:tc>
                  <a:txBody>
                    <a:bodyPr/>
                    <a:lstStyle/>
                    <a:p>
                      <a:pPr algn="ctr" fontAlgn="ctr"/>
                      <a:r>
                        <a:rPr lang="en-US" altLang="zh-TW" sz="1400" b="1" i="0" u="none" strike="noStrike" dirty="0">
                          <a:solidFill>
                            <a:srgbClr val="FFFFFF"/>
                          </a:solidFill>
                          <a:effectLst/>
                          <a:latin typeface="Calibri" panose="020F0502020204030204" pitchFamily="34" charset="0"/>
                          <a:ea typeface="新細明體" panose="02020500000000000000" pitchFamily="18" charset="-120"/>
                          <a:cs typeface="Calibri" panose="020F0502020204030204" pitchFamily="34" charset="0"/>
                        </a:rPr>
                        <a:t>$2,199</a:t>
                      </a:r>
                    </a:p>
                  </a:txBody>
                  <a:tcPr marL="2344" marR="2344" marT="2344" marB="0" anchor="ctr"/>
                </a:tc>
                <a:extLst>
                  <a:ext uri="{0D108BD9-81ED-4DB2-BD59-A6C34878D82A}">
                    <a16:rowId xmlns:a16="http://schemas.microsoft.com/office/drawing/2014/main" val="664371918"/>
                  </a:ext>
                </a:extLst>
              </a:tr>
              <a:tr h="301641">
                <a:tc>
                  <a:txBody>
                    <a:bodyPr/>
                    <a:lstStyle/>
                    <a:p>
                      <a:pPr algn="l" fontAlgn="ctr"/>
                      <a:r>
                        <a:rPr lang="en-US" sz="1400" b="0" i="0" u="none" strike="noStrike" dirty="0">
                          <a:solidFill>
                            <a:srgbClr val="FFFFFF"/>
                          </a:solidFill>
                          <a:effectLst/>
                          <a:latin typeface="Calibri" panose="020F0502020204030204" pitchFamily="34" charset="0"/>
                          <a:ea typeface="新細明體" panose="02020500000000000000" pitchFamily="18" charset="-120"/>
                          <a:cs typeface="Calibri" panose="020F0502020204030204" pitchFamily="34" charset="0"/>
                        </a:rPr>
                        <a:t> Video Format </a:t>
                      </a:r>
                    </a:p>
                  </a:txBody>
                  <a:tcPr marL="2344" marR="2344" marT="2344"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1400" b="0" i="0" u="none" strike="noStrike" dirty="0">
                          <a:solidFill>
                            <a:srgbClr val="000000"/>
                          </a:solidFill>
                          <a:effectLst/>
                          <a:latin typeface="Calibri" panose="020F0502020204030204" pitchFamily="34" charset="0"/>
                          <a:ea typeface="+mn-ea"/>
                          <a:cs typeface="Calibri" panose="020F0502020204030204" pitchFamily="34" charset="0"/>
                        </a:rPr>
                        <a:t>1080p60</a:t>
                      </a:r>
                    </a:p>
                  </a:txBody>
                  <a:tcPr marL="2344" marR="2344" marT="2344"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1400" b="0" i="0" u="none" strike="noStrike" dirty="0">
                          <a:solidFill>
                            <a:srgbClr val="000000"/>
                          </a:solidFill>
                          <a:effectLst/>
                          <a:latin typeface="Calibri" panose="020F0502020204030204" pitchFamily="34" charset="0"/>
                          <a:ea typeface="+mn-ea"/>
                          <a:cs typeface="Calibri" panose="020F0502020204030204" pitchFamily="34" charset="0"/>
                        </a:rPr>
                        <a:t>1080p60</a:t>
                      </a:r>
                    </a:p>
                  </a:txBody>
                  <a:tcPr marL="2344" marR="2344" marT="2344" marB="0" anchor="ctr"/>
                </a:tc>
                <a:extLst>
                  <a:ext uri="{0D108BD9-81ED-4DB2-BD59-A6C34878D82A}">
                    <a16:rowId xmlns:a16="http://schemas.microsoft.com/office/drawing/2014/main" val="3080436819"/>
                  </a:ext>
                </a:extLst>
              </a:tr>
              <a:tr h="301641">
                <a:tc>
                  <a:txBody>
                    <a:bodyPr/>
                    <a:lstStyle/>
                    <a:p>
                      <a:pPr algn="l" fontAlgn="ctr"/>
                      <a:r>
                        <a:rPr lang="en-US" sz="1400" b="0" i="0" u="none" strike="noStrike" dirty="0">
                          <a:solidFill>
                            <a:srgbClr val="FFFFFF"/>
                          </a:solidFill>
                          <a:effectLst/>
                          <a:latin typeface="Calibri" panose="020F0502020204030204" pitchFamily="34" charset="0"/>
                          <a:ea typeface="新細明體" panose="02020500000000000000" pitchFamily="18" charset="-120"/>
                          <a:cs typeface="Calibri" panose="020F0502020204030204" pitchFamily="34" charset="0"/>
                        </a:rPr>
                        <a:t> Video Output (HD) Interface </a:t>
                      </a:r>
                    </a:p>
                  </a:txBody>
                  <a:tcPr marL="2344" marR="2344" marT="2344"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1400" b="0" i="0" u="none" strike="noStrike" dirty="0">
                          <a:solidFill>
                            <a:schemeClr val="tx1"/>
                          </a:solidFill>
                          <a:effectLst/>
                          <a:latin typeface="Calibri" panose="020F0502020204030204" pitchFamily="34" charset="0"/>
                          <a:ea typeface="+mn-ea"/>
                          <a:cs typeface="Calibri" panose="020F0502020204030204" pitchFamily="34" charset="0"/>
                        </a:rPr>
                        <a:t>3G-SDI, HDMI, Ethernet, USB3.0</a:t>
                      </a:r>
                    </a:p>
                  </a:txBody>
                  <a:tcPr marL="2344" marR="2344" marT="2344" marB="0" anchor="ctr"/>
                </a:tc>
                <a:tc>
                  <a:txBody>
                    <a:bodyPr/>
                    <a:lstStyle/>
                    <a:p>
                      <a:pPr algn="ctr" fontAlgn="ctr"/>
                      <a:r>
                        <a:rPr lang="en-US" sz="1400" b="0" i="0" u="none" strike="noStrike" dirty="0">
                          <a:solidFill>
                            <a:schemeClr val="tx1"/>
                          </a:solidFill>
                          <a:effectLst/>
                          <a:latin typeface="Calibri" panose="020F0502020204030204" pitchFamily="34" charset="0"/>
                          <a:ea typeface="新細明體" panose="02020500000000000000" pitchFamily="18" charset="-120"/>
                          <a:cs typeface="Calibri" panose="020F0502020204030204" pitchFamily="34" charset="0"/>
                        </a:rPr>
                        <a:t>3G-SDI, HDMI, Ethernet, USB3.0 </a:t>
                      </a:r>
                    </a:p>
                  </a:txBody>
                  <a:tcPr marL="2344" marR="2344" marT="2344" marB="0" anchor="ctr"/>
                </a:tc>
                <a:extLst>
                  <a:ext uri="{0D108BD9-81ED-4DB2-BD59-A6C34878D82A}">
                    <a16:rowId xmlns:a16="http://schemas.microsoft.com/office/drawing/2014/main" val="1774549204"/>
                  </a:ext>
                </a:extLst>
              </a:tr>
              <a:tr h="301641">
                <a:tc>
                  <a:txBody>
                    <a:bodyPr/>
                    <a:lstStyle/>
                    <a:p>
                      <a:pPr algn="l" fontAlgn="ctr"/>
                      <a:r>
                        <a:rPr lang="en-US" sz="1400" b="0" i="0" u="none" strike="noStrike" dirty="0">
                          <a:solidFill>
                            <a:srgbClr val="FFFFFF"/>
                          </a:solidFill>
                          <a:effectLst/>
                          <a:latin typeface="Calibri" panose="020F0502020204030204" pitchFamily="34" charset="0"/>
                          <a:ea typeface="新細明體" panose="02020500000000000000" pitchFamily="18" charset="-120"/>
                          <a:cs typeface="Calibri" panose="020F0502020204030204" pitchFamily="34" charset="0"/>
                        </a:rPr>
                        <a:t> Optical Zoom </a:t>
                      </a:r>
                    </a:p>
                  </a:txBody>
                  <a:tcPr marL="2344" marR="2344" marT="2344" marB="0" anchor="ctr"/>
                </a:tc>
                <a:tc>
                  <a:txBody>
                    <a:bodyPr/>
                    <a:lstStyle/>
                    <a:p>
                      <a:pPr algn="ctr" fontAlgn="ctr"/>
                      <a:r>
                        <a:rPr lang="en-US" altLang="zh-TW" sz="1400" b="0" i="0" u="none" strike="noStrike" dirty="0">
                          <a:solidFill>
                            <a:srgbClr val="FF0000"/>
                          </a:solidFill>
                          <a:effectLst/>
                          <a:latin typeface="Calibri" panose="020F0502020204030204" pitchFamily="34" charset="0"/>
                          <a:ea typeface="+mn-ea"/>
                          <a:cs typeface="Calibri" panose="020F0502020204030204" pitchFamily="34" charset="0"/>
                        </a:rPr>
                        <a:t>20x</a:t>
                      </a:r>
                      <a:endParaRPr lang="en-US" sz="1400" b="0" i="0" u="none" strike="noStrike" dirty="0">
                        <a:solidFill>
                          <a:srgbClr val="000000"/>
                        </a:solidFill>
                        <a:effectLst/>
                        <a:latin typeface="Calibri" panose="020F0502020204030204" pitchFamily="34" charset="0"/>
                        <a:ea typeface="新細明體" panose="02020500000000000000" pitchFamily="18" charset="-120"/>
                        <a:cs typeface="Calibri" panose="020F0502020204030204" pitchFamily="34" charset="0"/>
                      </a:endParaRPr>
                    </a:p>
                  </a:txBody>
                  <a:tcPr marL="2344" marR="2344" marT="2344" marB="0" anchor="ctr"/>
                </a:tc>
                <a:tc>
                  <a:txBody>
                    <a:bodyPr/>
                    <a:lstStyle/>
                    <a:p>
                      <a:pPr algn="ctr" fontAlgn="ctr"/>
                      <a:r>
                        <a:rPr lang="en-US" sz="1400" b="0" i="0" u="none" strike="noStrike" dirty="0">
                          <a:solidFill>
                            <a:srgbClr val="000000"/>
                          </a:solidFill>
                          <a:effectLst/>
                          <a:latin typeface="Calibri" panose="020F0502020204030204" pitchFamily="34" charset="0"/>
                          <a:ea typeface="新細明體" panose="02020500000000000000" pitchFamily="18" charset="-120"/>
                          <a:cs typeface="Calibri" panose="020F0502020204030204" pitchFamily="34" charset="0"/>
                        </a:rPr>
                        <a:t>12x</a:t>
                      </a:r>
                    </a:p>
                  </a:txBody>
                  <a:tcPr marL="2344" marR="2344" marT="2344" marB="0" anchor="ctr"/>
                </a:tc>
                <a:extLst>
                  <a:ext uri="{0D108BD9-81ED-4DB2-BD59-A6C34878D82A}">
                    <a16:rowId xmlns:a16="http://schemas.microsoft.com/office/drawing/2014/main" val="3709152815"/>
                  </a:ext>
                </a:extLst>
              </a:tr>
              <a:tr h="301641">
                <a:tc>
                  <a:txBody>
                    <a:bodyPr/>
                    <a:lstStyle/>
                    <a:p>
                      <a:pPr algn="l" fontAlgn="ctr"/>
                      <a:r>
                        <a:rPr lang="en-US" sz="1400" b="0" i="0" u="none" strike="noStrike" dirty="0">
                          <a:solidFill>
                            <a:srgbClr val="FFFFFF"/>
                          </a:solidFill>
                          <a:effectLst/>
                          <a:latin typeface="Calibri" panose="020F0502020204030204" pitchFamily="34" charset="0"/>
                          <a:ea typeface="新細明體" panose="02020500000000000000" pitchFamily="18" charset="-120"/>
                          <a:cs typeface="Calibri" panose="020F0502020204030204" pitchFamily="34" charset="0"/>
                        </a:rPr>
                        <a:t> Horizontal Viewing Angle </a:t>
                      </a:r>
                    </a:p>
                  </a:txBody>
                  <a:tcPr marL="2344" marR="2344" marT="2344" marB="0" anchor="ctr"/>
                </a:tc>
                <a:tc>
                  <a:txBody>
                    <a:bodyPr/>
                    <a:lstStyle/>
                    <a:p>
                      <a:pPr marR="0" algn="ctr" rtl="0" fontAlgn="ctr">
                        <a:lnSpc>
                          <a:spcPct val="100000"/>
                        </a:lnSpc>
                        <a:spcBef>
                          <a:spcPts val="0"/>
                        </a:spcBef>
                        <a:spcAft>
                          <a:spcPts val="0"/>
                        </a:spcAft>
                        <a:buClr>
                          <a:srgbClr val="000000"/>
                        </a:buClr>
                        <a:buFont typeface="Arial"/>
                      </a:pPr>
                      <a:r>
                        <a:rPr lang="en-US" altLang="zh-TW" sz="1400" b="0" i="0" u="none" strike="noStrike" cap="none" dirty="0">
                          <a:solidFill>
                            <a:srgbClr val="000000"/>
                          </a:solidFill>
                          <a:effectLst/>
                          <a:latin typeface="Calibri" panose="020F0502020204030204" pitchFamily="34" charset="0"/>
                          <a:ea typeface="新細明體" panose="02020500000000000000" pitchFamily="18" charset="-120"/>
                          <a:cs typeface="Calibri" panose="020F0502020204030204" pitchFamily="34" charset="0"/>
                          <a:sym typeface="Arial"/>
                        </a:rPr>
                        <a:t>58.7°</a:t>
                      </a:r>
                    </a:p>
                  </a:txBody>
                  <a:tcPr marL="2344" marR="2344" marT="2344" marB="0" anchor="ctr"/>
                </a:tc>
                <a:tc>
                  <a:txBody>
                    <a:bodyPr/>
                    <a:lstStyle/>
                    <a:p>
                      <a:pPr algn="ctr" fontAlgn="ctr"/>
                      <a:r>
                        <a:rPr lang="en-US" altLang="zh-TW" sz="1400" b="0" i="0" u="none" strike="noStrike" dirty="0">
                          <a:solidFill>
                            <a:srgbClr val="FF0000"/>
                          </a:solidFill>
                          <a:effectLst/>
                          <a:latin typeface="Calibri" panose="020F0502020204030204" pitchFamily="34" charset="0"/>
                          <a:ea typeface="新細明體" panose="02020500000000000000" pitchFamily="18" charset="-120"/>
                          <a:cs typeface="Calibri" panose="020F0502020204030204" pitchFamily="34" charset="0"/>
                        </a:rPr>
                        <a:t>70°</a:t>
                      </a:r>
                    </a:p>
                  </a:txBody>
                  <a:tcPr marL="2344" marR="2344" marT="2344" marB="0" anchor="ctr"/>
                </a:tc>
                <a:extLst>
                  <a:ext uri="{0D108BD9-81ED-4DB2-BD59-A6C34878D82A}">
                    <a16:rowId xmlns:a16="http://schemas.microsoft.com/office/drawing/2014/main" val="2562538444"/>
                  </a:ext>
                </a:extLst>
              </a:tr>
              <a:tr h="301641">
                <a:tc>
                  <a:txBody>
                    <a:bodyPr/>
                    <a:lstStyle/>
                    <a:p>
                      <a:pPr algn="l" fontAlgn="ctr"/>
                      <a:r>
                        <a:rPr lang="en-US" sz="1400" b="0" i="0" u="none" strike="noStrike" dirty="0">
                          <a:solidFill>
                            <a:srgbClr val="FFFFFF"/>
                          </a:solidFill>
                          <a:effectLst/>
                          <a:latin typeface="Calibri" panose="020F0502020204030204" pitchFamily="34" charset="0"/>
                          <a:ea typeface="新細明體" panose="02020500000000000000" pitchFamily="18" charset="-120"/>
                          <a:cs typeface="Calibri" panose="020F0502020204030204" pitchFamily="34" charset="0"/>
                        </a:rPr>
                        <a:t> Auto Framing </a:t>
                      </a:r>
                    </a:p>
                  </a:txBody>
                  <a:tcPr marL="2344" marR="2344" marT="2344" marB="0" anchor="ctr"/>
                </a:tc>
                <a:tc>
                  <a:txBody>
                    <a:bodyPr/>
                    <a:lstStyle/>
                    <a:p>
                      <a:pPr marR="0" algn="ctr" rtl="0" fontAlgn="ctr">
                        <a:lnSpc>
                          <a:spcPct val="100000"/>
                        </a:lnSpc>
                        <a:spcBef>
                          <a:spcPts val="0"/>
                        </a:spcBef>
                        <a:spcAft>
                          <a:spcPts val="0"/>
                        </a:spcAft>
                        <a:buClr>
                          <a:srgbClr val="000000"/>
                        </a:buClr>
                        <a:buFont typeface="Arial"/>
                      </a:pPr>
                      <a:r>
                        <a:rPr lang="en-US" sz="1400" b="0" i="0" u="none" strike="noStrike" cap="none" dirty="0">
                          <a:solidFill>
                            <a:srgbClr val="FF0000"/>
                          </a:solidFill>
                          <a:effectLst/>
                          <a:latin typeface="Calibri" panose="020F0502020204030204" pitchFamily="34" charset="0"/>
                          <a:ea typeface="新細明體" panose="02020500000000000000" pitchFamily="18" charset="-120"/>
                          <a:cs typeface="Calibri" panose="020F0502020204030204" pitchFamily="34" charset="0"/>
                          <a:sym typeface="Arial"/>
                        </a:rPr>
                        <a:t>Yes</a:t>
                      </a:r>
                    </a:p>
                  </a:txBody>
                  <a:tcPr marL="2344" marR="2344" marT="2344" marB="0" anchor="ctr"/>
                </a:tc>
                <a:tc>
                  <a:txBody>
                    <a:bodyPr/>
                    <a:lstStyle/>
                    <a:p>
                      <a:pPr algn="ctr" fontAlgn="ctr"/>
                      <a:r>
                        <a:rPr lang="en-US" sz="1400" b="0" i="0" u="none" strike="noStrike" dirty="0">
                          <a:solidFill>
                            <a:srgbClr val="000000"/>
                          </a:solidFill>
                          <a:effectLst/>
                          <a:latin typeface="Calibri" panose="020F0502020204030204" pitchFamily="34" charset="0"/>
                          <a:ea typeface="新細明體" panose="02020500000000000000" pitchFamily="18" charset="-120"/>
                          <a:cs typeface="Calibri" panose="020F0502020204030204" pitchFamily="34" charset="0"/>
                        </a:rPr>
                        <a:t>NA</a:t>
                      </a:r>
                    </a:p>
                  </a:txBody>
                  <a:tcPr marL="2344" marR="2344" marT="2344" marB="0" anchor="ctr"/>
                </a:tc>
                <a:extLst>
                  <a:ext uri="{0D108BD9-81ED-4DB2-BD59-A6C34878D82A}">
                    <a16:rowId xmlns:a16="http://schemas.microsoft.com/office/drawing/2014/main" val="980341436"/>
                  </a:ext>
                </a:extLst>
              </a:tr>
              <a:tr h="301641">
                <a:tc>
                  <a:txBody>
                    <a:bodyPr/>
                    <a:lstStyle/>
                    <a:p>
                      <a:pPr algn="l" fontAlgn="ctr"/>
                      <a:r>
                        <a:rPr lang="en-US" sz="1400" b="0" i="0" u="none" strike="noStrike" dirty="0">
                          <a:solidFill>
                            <a:srgbClr val="FFFFFF"/>
                          </a:solidFill>
                          <a:effectLst/>
                          <a:latin typeface="Calibri" panose="020F0502020204030204" pitchFamily="34" charset="0"/>
                          <a:ea typeface="新細明體" panose="02020500000000000000" pitchFamily="18" charset="-120"/>
                          <a:cs typeface="Calibri" panose="020F0502020204030204" pitchFamily="34" charset="0"/>
                        </a:rPr>
                        <a:t> High Speed Preset </a:t>
                      </a:r>
                    </a:p>
                  </a:txBody>
                  <a:tcPr marL="2344" marR="2344" marT="2344"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1400" b="0" i="0" u="none" strike="noStrike" dirty="0">
                          <a:solidFill>
                            <a:schemeClr val="tx1"/>
                          </a:solidFill>
                          <a:effectLst/>
                          <a:latin typeface="Calibri" panose="020F0502020204030204" pitchFamily="34" charset="0"/>
                          <a:ea typeface="+mn-ea"/>
                          <a:cs typeface="Calibri" panose="020F0502020204030204" pitchFamily="34" charset="0"/>
                        </a:rPr>
                        <a:t>120°/sec</a:t>
                      </a:r>
                    </a:p>
                  </a:txBody>
                  <a:tcPr marL="2344" marR="2344" marT="2344" marB="0" anchor="ctr"/>
                </a:tc>
                <a:tc>
                  <a:txBody>
                    <a:bodyPr/>
                    <a:lstStyle/>
                    <a:p>
                      <a:pPr algn="ctr" fontAlgn="ctr"/>
                      <a:r>
                        <a:rPr lang="en-US" sz="1400" b="0" i="0" u="none" strike="noStrike" dirty="0">
                          <a:solidFill>
                            <a:srgbClr val="FF0000"/>
                          </a:solidFill>
                          <a:effectLst/>
                          <a:latin typeface="Calibri" panose="020F0502020204030204" pitchFamily="34" charset="0"/>
                          <a:ea typeface="新細明體" panose="02020500000000000000" pitchFamily="18" charset="-120"/>
                          <a:cs typeface="Calibri" panose="020F0502020204030204" pitchFamily="34" charset="0"/>
                        </a:rPr>
                        <a:t>200°/sec</a:t>
                      </a:r>
                    </a:p>
                  </a:txBody>
                  <a:tcPr marL="2344" marR="2344" marT="2344" marB="0" anchor="ctr"/>
                </a:tc>
                <a:extLst>
                  <a:ext uri="{0D108BD9-81ED-4DB2-BD59-A6C34878D82A}">
                    <a16:rowId xmlns:a16="http://schemas.microsoft.com/office/drawing/2014/main" val="3320963920"/>
                  </a:ext>
                </a:extLst>
              </a:tr>
              <a:tr h="301641">
                <a:tc>
                  <a:txBody>
                    <a:bodyPr/>
                    <a:lstStyle/>
                    <a:p>
                      <a:pPr algn="l" fontAlgn="ctr"/>
                      <a:r>
                        <a:rPr lang="en-US" sz="1400" b="0" i="0" u="none" strike="noStrike" dirty="0">
                          <a:solidFill>
                            <a:srgbClr val="FFFFFF"/>
                          </a:solidFill>
                          <a:effectLst/>
                          <a:latin typeface="Calibri" panose="020F0502020204030204" pitchFamily="34" charset="0"/>
                          <a:ea typeface="新細明體" panose="02020500000000000000" pitchFamily="18" charset="-120"/>
                          <a:cs typeface="Calibri" panose="020F0502020204030204" pitchFamily="34" charset="0"/>
                        </a:rPr>
                        <a:t> Smooth Pan/Tilt movement </a:t>
                      </a:r>
                    </a:p>
                  </a:txBody>
                  <a:tcPr marL="2344" marR="2344" marT="2344"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1400" b="0" i="0" u="none" strike="noStrike" dirty="0">
                          <a:solidFill>
                            <a:srgbClr val="000000"/>
                          </a:solidFill>
                          <a:effectLst/>
                          <a:latin typeface="Calibri" panose="020F0502020204030204" pitchFamily="34" charset="0"/>
                          <a:ea typeface="+mn-ea"/>
                          <a:cs typeface="Calibri" panose="020F0502020204030204" pitchFamily="34" charset="0"/>
                        </a:rPr>
                        <a:t>Yes, 0.2°/sec</a:t>
                      </a:r>
                    </a:p>
                  </a:txBody>
                  <a:tcPr marL="2344" marR="2344" marT="2344"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1400" b="0" i="0" u="none" strike="noStrike" dirty="0">
                          <a:solidFill>
                            <a:srgbClr val="000000"/>
                          </a:solidFill>
                          <a:effectLst/>
                          <a:latin typeface="Calibri" panose="020F0502020204030204" pitchFamily="34" charset="0"/>
                          <a:ea typeface="+mn-ea"/>
                          <a:cs typeface="Calibri" panose="020F0502020204030204" pitchFamily="34" charset="0"/>
                        </a:rPr>
                        <a:t>Yes, 0.1°/s</a:t>
                      </a:r>
                    </a:p>
                  </a:txBody>
                  <a:tcPr marL="2344" marR="2344" marT="2344" marB="0" anchor="ctr"/>
                </a:tc>
                <a:extLst>
                  <a:ext uri="{0D108BD9-81ED-4DB2-BD59-A6C34878D82A}">
                    <a16:rowId xmlns:a16="http://schemas.microsoft.com/office/drawing/2014/main" val="3882734799"/>
                  </a:ext>
                </a:extLst>
              </a:tr>
              <a:tr h="301641">
                <a:tc>
                  <a:txBody>
                    <a:bodyPr/>
                    <a:lstStyle/>
                    <a:p>
                      <a:pPr algn="l" fontAlgn="ctr"/>
                      <a:r>
                        <a:rPr lang="en-US" sz="1400" b="0" i="0" u="none" strike="noStrike" dirty="0">
                          <a:solidFill>
                            <a:srgbClr val="FFFFFF"/>
                          </a:solidFill>
                          <a:effectLst/>
                          <a:latin typeface="Calibri" panose="020F0502020204030204" pitchFamily="34" charset="0"/>
                          <a:ea typeface="新細明體" panose="02020500000000000000" pitchFamily="18" charset="-120"/>
                          <a:cs typeface="Calibri" panose="020F0502020204030204" pitchFamily="34" charset="0"/>
                        </a:rPr>
                        <a:t> USB Output </a:t>
                      </a:r>
                    </a:p>
                  </a:txBody>
                  <a:tcPr marL="2344" marR="2344" marT="2344"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1400" b="0" i="0" u="none" strike="noStrike" dirty="0">
                          <a:solidFill>
                            <a:srgbClr val="FF0000"/>
                          </a:solidFill>
                          <a:effectLst/>
                          <a:latin typeface="Calibri" panose="020F0502020204030204" pitchFamily="34" charset="0"/>
                          <a:ea typeface="+mn-ea"/>
                          <a:cs typeface="Calibri" panose="020F0502020204030204" pitchFamily="34" charset="0"/>
                        </a:rPr>
                        <a:t>1080p60</a:t>
                      </a:r>
                    </a:p>
                  </a:txBody>
                  <a:tcPr marL="2344" marR="2344" marT="2344" marB="0" anchor="ctr"/>
                </a:tc>
                <a:tc>
                  <a:txBody>
                    <a:bodyPr/>
                    <a:lstStyle/>
                    <a:p>
                      <a:pPr algn="ctr" fontAlgn="ctr"/>
                      <a:r>
                        <a:rPr lang="en-US" sz="1400" b="0" i="0" u="none" strike="noStrike" dirty="0">
                          <a:solidFill>
                            <a:schemeClr val="tx1"/>
                          </a:solidFill>
                          <a:effectLst/>
                          <a:latin typeface="Calibri" panose="020F0502020204030204" pitchFamily="34" charset="0"/>
                          <a:ea typeface="新細明體" panose="02020500000000000000" pitchFamily="18" charset="-120"/>
                          <a:cs typeface="Calibri" panose="020F0502020204030204" pitchFamily="34" charset="0"/>
                        </a:rPr>
                        <a:t>1080p30</a:t>
                      </a:r>
                    </a:p>
                  </a:txBody>
                  <a:tcPr marL="2344" marR="2344" marT="2344" marB="0" anchor="ctr"/>
                </a:tc>
                <a:extLst>
                  <a:ext uri="{0D108BD9-81ED-4DB2-BD59-A6C34878D82A}">
                    <a16:rowId xmlns:a16="http://schemas.microsoft.com/office/drawing/2014/main" val="4222318611"/>
                  </a:ext>
                </a:extLst>
              </a:tr>
              <a:tr h="301641">
                <a:tc>
                  <a:txBody>
                    <a:bodyPr/>
                    <a:lstStyle/>
                    <a:p>
                      <a:pPr algn="l" fontAlgn="ctr"/>
                      <a:r>
                        <a:rPr lang="en-US" sz="1400" b="0" i="0" u="none" strike="noStrike" dirty="0">
                          <a:solidFill>
                            <a:srgbClr val="FFFFFF"/>
                          </a:solidFill>
                          <a:effectLst/>
                          <a:latin typeface="Calibri" panose="020F0502020204030204" pitchFamily="34" charset="0"/>
                          <a:ea typeface="新細明體" panose="02020500000000000000" pitchFamily="18" charset="-120"/>
                          <a:cs typeface="Calibri" panose="020F0502020204030204" pitchFamily="34" charset="0"/>
                        </a:rPr>
                        <a:t> IP Streaming </a:t>
                      </a:r>
                    </a:p>
                  </a:txBody>
                  <a:tcPr marL="2344" marR="2344" marT="2344"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1400" b="0" i="0" u="none" strike="noStrike" dirty="0">
                          <a:solidFill>
                            <a:srgbClr val="000000"/>
                          </a:solidFill>
                          <a:effectLst/>
                          <a:latin typeface="Calibri" panose="020F0502020204030204" pitchFamily="34" charset="0"/>
                          <a:ea typeface="+mn-ea"/>
                          <a:cs typeface="Calibri" panose="020F0502020204030204" pitchFamily="34" charset="0"/>
                        </a:rPr>
                        <a:t>RTSP / RTMP / </a:t>
                      </a:r>
                      <a:r>
                        <a:rPr lang="en-US" altLang="zh-TW" sz="1400" b="0" i="0" u="none" strike="noStrike" dirty="0">
                          <a:solidFill>
                            <a:srgbClr val="FF0000"/>
                          </a:solidFill>
                          <a:effectLst/>
                          <a:latin typeface="Calibri" panose="020F0502020204030204" pitchFamily="34" charset="0"/>
                          <a:ea typeface="+mn-ea"/>
                          <a:cs typeface="Calibri" panose="020F0502020204030204" pitchFamily="34" charset="0"/>
                        </a:rPr>
                        <a:t>RTMPS </a:t>
                      </a:r>
                      <a:r>
                        <a:rPr lang="en-US" altLang="zh-TW" sz="1400" b="0" i="0" u="none" strike="noStrike" kern="1200" dirty="0">
                          <a:solidFill>
                            <a:srgbClr val="000000"/>
                          </a:solidFill>
                          <a:effectLst/>
                          <a:latin typeface="Calibri" panose="020F0502020204030204" pitchFamily="34" charset="0"/>
                          <a:ea typeface="+mn-ea"/>
                          <a:cs typeface="Calibri" panose="020F0502020204030204" pitchFamily="34" charset="0"/>
                        </a:rPr>
                        <a:t>/ SRT</a:t>
                      </a:r>
                    </a:p>
                  </a:txBody>
                  <a:tcPr marL="2344" marR="2344" marT="2344" marB="0" anchor="ctr"/>
                </a:tc>
                <a:tc>
                  <a:txBody>
                    <a:bodyPr/>
                    <a:lstStyle/>
                    <a:p>
                      <a:pPr algn="ctr" fontAlgn="ctr"/>
                      <a:r>
                        <a:rPr lang="en-US" sz="1400" b="0" i="0" u="none" strike="noStrike" dirty="0">
                          <a:solidFill>
                            <a:srgbClr val="000000"/>
                          </a:solidFill>
                          <a:effectLst/>
                          <a:latin typeface="Calibri" panose="020F0502020204030204" pitchFamily="34" charset="0"/>
                          <a:ea typeface="新細明體" panose="02020500000000000000" pitchFamily="18" charset="-120"/>
                          <a:cs typeface="Calibri" panose="020F0502020204030204" pitchFamily="34" charset="0"/>
                        </a:rPr>
                        <a:t>RTSP / RTMP / SRT</a:t>
                      </a:r>
                    </a:p>
                  </a:txBody>
                  <a:tcPr marL="2344" marR="2344" marT="2344" marB="0" anchor="ctr"/>
                </a:tc>
                <a:extLst>
                  <a:ext uri="{0D108BD9-81ED-4DB2-BD59-A6C34878D82A}">
                    <a16:rowId xmlns:a16="http://schemas.microsoft.com/office/drawing/2014/main" val="1651676654"/>
                  </a:ext>
                </a:extLst>
              </a:tr>
              <a:tr h="301641">
                <a:tc>
                  <a:txBody>
                    <a:bodyPr/>
                    <a:lstStyle/>
                    <a:p>
                      <a:pPr algn="l" fontAlgn="ctr"/>
                      <a:r>
                        <a:rPr lang="en-US" sz="1400" b="0" i="0" u="none" strike="noStrike" dirty="0">
                          <a:solidFill>
                            <a:srgbClr val="FFFFFF"/>
                          </a:solidFill>
                          <a:effectLst/>
                          <a:latin typeface="Calibri" panose="020F0502020204030204" pitchFamily="34" charset="0"/>
                          <a:ea typeface="新細明體" panose="02020500000000000000" pitchFamily="18" charset="-120"/>
                          <a:cs typeface="Calibri" panose="020F0502020204030204" pitchFamily="34" charset="0"/>
                        </a:rPr>
                        <a:t> Control Protocol </a:t>
                      </a:r>
                    </a:p>
                  </a:txBody>
                  <a:tcPr marL="2344" marR="2344" marT="2344"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TW" sz="1400" b="0" i="0" u="none" strike="noStrike" dirty="0">
                          <a:solidFill>
                            <a:srgbClr val="000000"/>
                          </a:solidFill>
                          <a:effectLst/>
                          <a:latin typeface="Calibri" panose="020F0502020204030204" pitchFamily="34" charset="0"/>
                          <a:ea typeface="+mn-ea"/>
                          <a:cs typeface="Calibri" panose="020F0502020204030204" pitchFamily="34" charset="0"/>
                        </a:rPr>
                        <a:t>VISCA  / PELCO D / </a:t>
                      </a:r>
                      <a:r>
                        <a:rPr lang="en-US" altLang="zh-TW" sz="1400" b="0" i="0" u="none" strike="noStrike" dirty="0">
                          <a:solidFill>
                            <a:srgbClr val="FF0000"/>
                          </a:solidFill>
                          <a:effectLst/>
                          <a:latin typeface="Calibri" panose="020F0502020204030204" pitchFamily="34" charset="0"/>
                          <a:ea typeface="+mn-ea"/>
                          <a:cs typeface="Calibri" panose="020F0502020204030204" pitchFamily="34" charset="0"/>
                        </a:rPr>
                        <a:t>ONVIF</a:t>
                      </a:r>
                      <a:endParaRPr lang="en-US" altLang="zh-TW" sz="1400" b="0" i="0" u="none" strike="noStrike" cap="none" dirty="0">
                        <a:solidFill>
                          <a:srgbClr val="000000"/>
                        </a:solidFill>
                        <a:effectLst/>
                        <a:latin typeface="Calibri" panose="020F0502020204030204" pitchFamily="34" charset="0"/>
                        <a:ea typeface="新細明體" panose="02020500000000000000" pitchFamily="18" charset="-120"/>
                        <a:cs typeface="Calibri" panose="020F0502020204030204" pitchFamily="34" charset="0"/>
                        <a:sym typeface="Arial"/>
                      </a:endParaRPr>
                    </a:p>
                  </a:txBody>
                  <a:tcPr marL="2344" marR="2344" marT="2344" marB="0" anchor="ctr"/>
                </a:tc>
                <a:tc>
                  <a:txBody>
                    <a:bodyPr/>
                    <a:lstStyle/>
                    <a:p>
                      <a:pPr algn="ctr" fontAlgn="ctr"/>
                      <a:r>
                        <a:rPr lang="en-US" sz="1400" b="0" i="0" u="none" strike="noStrike" dirty="0">
                          <a:solidFill>
                            <a:srgbClr val="000000"/>
                          </a:solidFill>
                          <a:effectLst/>
                          <a:latin typeface="Calibri" panose="020F0502020204030204" pitchFamily="34" charset="0"/>
                          <a:ea typeface="新細明體" panose="02020500000000000000" pitchFamily="18" charset="-120"/>
                          <a:cs typeface="Calibri" panose="020F0502020204030204" pitchFamily="34" charset="0"/>
                        </a:rPr>
                        <a:t>VISCA / PELCO-D / CGI (IP)</a:t>
                      </a:r>
                    </a:p>
                  </a:txBody>
                  <a:tcPr marL="2344" marR="2344" marT="2344" marB="0" anchor="ctr"/>
                </a:tc>
                <a:extLst>
                  <a:ext uri="{0D108BD9-81ED-4DB2-BD59-A6C34878D82A}">
                    <a16:rowId xmlns:a16="http://schemas.microsoft.com/office/drawing/2014/main" val="2986422421"/>
                  </a:ext>
                </a:extLst>
              </a:tr>
            </a:tbl>
          </a:graphicData>
        </a:graphic>
      </p:graphicFrame>
      <p:sp>
        <p:nvSpPr>
          <p:cNvPr id="8" name="文字版面配置區 2">
            <a:extLst>
              <a:ext uri="{FF2B5EF4-FFF2-40B4-BE49-F238E27FC236}">
                <a16:creationId xmlns:a16="http://schemas.microsoft.com/office/drawing/2014/main" id="{75DCC3C6-1E05-4753-9465-2D0976E0F89A}"/>
              </a:ext>
            </a:extLst>
          </p:cNvPr>
          <p:cNvSpPr txBox="1">
            <a:spLocks/>
          </p:cNvSpPr>
          <p:nvPr/>
        </p:nvSpPr>
        <p:spPr>
          <a:xfrm>
            <a:off x="3620426" y="1165138"/>
            <a:ext cx="1744502" cy="31095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600" b="1" dirty="0">
                <a:solidFill>
                  <a:schemeClr val="tx1">
                    <a:lumMod val="75000"/>
                    <a:lumOff val="25000"/>
                  </a:schemeClr>
                </a:solidFill>
              </a:rPr>
              <a:t>Lumens VC-TR40</a:t>
            </a:r>
            <a:endParaRPr lang="zh-TW" altLang="en-US" sz="1600" b="1" dirty="0">
              <a:solidFill>
                <a:schemeClr val="tx1">
                  <a:lumMod val="75000"/>
                  <a:lumOff val="25000"/>
                </a:schemeClr>
              </a:solidFill>
            </a:endParaRPr>
          </a:p>
        </p:txBody>
      </p:sp>
      <p:pic>
        <p:nvPicPr>
          <p:cNvPr id="10" name="Picture 2" descr="TR311">
            <a:extLst>
              <a:ext uri="{FF2B5EF4-FFF2-40B4-BE49-F238E27FC236}">
                <a16:creationId xmlns:a16="http://schemas.microsoft.com/office/drawing/2014/main" id="{4E7726EF-DBFA-4AE3-BD7B-CB9CEEA831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0186" y="482993"/>
            <a:ext cx="627027" cy="650689"/>
          </a:xfrm>
          <a:prstGeom prst="rect">
            <a:avLst/>
          </a:prstGeom>
          <a:noFill/>
          <a:extLst>
            <a:ext uri="{909E8E84-426E-40DD-AFC4-6F175D3DCCD1}">
              <a14:hiddenFill xmlns:a14="http://schemas.microsoft.com/office/drawing/2010/main">
                <a:solidFill>
                  <a:srgbClr val="FFFFFF"/>
                </a:solidFill>
              </a14:hiddenFill>
            </a:ext>
          </a:extLst>
        </p:spPr>
      </p:pic>
      <p:pic>
        <p:nvPicPr>
          <p:cNvPr id="13" name="圖片 12">
            <a:extLst>
              <a:ext uri="{FF2B5EF4-FFF2-40B4-BE49-F238E27FC236}">
                <a16:creationId xmlns:a16="http://schemas.microsoft.com/office/drawing/2014/main" id="{5E44AC04-5E30-4CB1-9448-BA25009E47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0214" y="376970"/>
            <a:ext cx="1484927" cy="835519"/>
          </a:xfrm>
          <a:prstGeom prst="rect">
            <a:avLst/>
          </a:prstGeom>
        </p:spPr>
      </p:pic>
    </p:spTree>
    <p:extLst>
      <p:ext uri="{BB962C8B-B14F-4D97-AF65-F5344CB8AC3E}">
        <p14:creationId xmlns:p14="http://schemas.microsoft.com/office/powerpoint/2010/main" val="3846736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E2AB1F8-1184-4DF2-A65C-2F97305FF9E4}"/>
              </a:ext>
            </a:extLst>
          </p:cNvPr>
          <p:cNvSpPr txBox="1"/>
          <p:nvPr/>
        </p:nvSpPr>
        <p:spPr>
          <a:xfrm>
            <a:off x="388094" y="359284"/>
            <a:ext cx="7209603" cy="584775"/>
          </a:xfrm>
          <a:prstGeom prst="rect">
            <a:avLst/>
          </a:prstGeom>
          <a:noFill/>
        </p:spPr>
        <p:txBody>
          <a:bodyPr wrap="square" rtlCol="0">
            <a:spAutoFit/>
          </a:bodyPr>
          <a:lstStyle/>
          <a:p>
            <a:r>
              <a:rPr lang="en-US" altLang="zh-TW" sz="3200" b="1" dirty="0">
                <a:solidFill>
                  <a:srgbClr val="002060"/>
                </a:solidFill>
              </a:rPr>
              <a:t>How to Switch the Tracking Target</a:t>
            </a:r>
            <a:r>
              <a:rPr lang="en-US" sz="3200" b="1" dirty="0">
                <a:solidFill>
                  <a:srgbClr val="002060"/>
                </a:solidFill>
              </a:rPr>
              <a:t>? </a:t>
            </a:r>
          </a:p>
        </p:txBody>
      </p:sp>
      <p:sp>
        <p:nvSpPr>
          <p:cNvPr id="12" name="文字方塊 11">
            <a:extLst>
              <a:ext uri="{FF2B5EF4-FFF2-40B4-BE49-F238E27FC236}">
                <a16:creationId xmlns:a16="http://schemas.microsoft.com/office/drawing/2014/main" id="{D92FBDF2-2779-44AB-A704-5581F3E739DC}"/>
              </a:ext>
            </a:extLst>
          </p:cNvPr>
          <p:cNvSpPr txBox="1"/>
          <p:nvPr/>
        </p:nvSpPr>
        <p:spPr>
          <a:xfrm>
            <a:off x="388094" y="1275165"/>
            <a:ext cx="4286424" cy="2985433"/>
          </a:xfrm>
          <a:prstGeom prst="rect">
            <a:avLst/>
          </a:prstGeom>
          <a:noFill/>
        </p:spPr>
        <p:txBody>
          <a:bodyPr wrap="square" rtlCol="0">
            <a:spAutoFit/>
          </a:bodyPr>
          <a:lstStyle/>
          <a:p>
            <a:pPr marL="457200" indent="-457200">
              <a:buFont typeface="Wingdings" panose="05000000000000000000" pitchFamily="2" charset="2"/>
              <a:buAutoNum type="circleNumWdWhitePlain"/>
            </a:pPr>
            <a:r>
              <a:rPr lang="en-US" altLang="zh-TW" sz="2400" b="1" dirty="0">
                <a:solidFill>
                  <a:srgbClr val="00B0F0"/>
                </a:solidFill>
              </a:rPr>
              <a:t>Remote Control</a:t>
            </a:r>
          </a:p>
          <a:p>
            <a:endParaRPr lang="en-US" altLang="zh-TW" sz="2000" b="1" dirty="0">
              <a:solidFill>
                <a:srgbClr val="002060"/>
              </a:solidFill>
            </a:endParaRPr>
          </a:p>
          <a:p>
            <a:pPr lvl="1"/>
            <a:r>
              <a:rPr lang="en-US" altLang="zh-TW" sz="1600" b="1" dirty="0">
                <a:solidFill>
                  <a:srgbClr val="002060"/>
                </a:solidFill>
              </a:rPr>
              <a:t>Auto Tracking</a:t>
            </a:r>
          </a:p>
          <a:p>
            <a:pPr marL="742950" lvl="1" indent="-285750">
              <a:buFont typeface="Arial" panose="020B0604020202020204" pitchFamily="34" charset="0"/>
              <a:buChar char="•"/>
            </a:pPr>
            <a:r>
              <a:rPr lang="en-US" altLang="zh-TW" sz="1600" dirty="0"/>
              <a:t>On/Off: Enable/Disable Auto Tracking </a:t>
            </a:r>
          </a:p>
          <a:p>
            <a:pPr marL="742950" lvl="1" indent="-285750">
              <a:buFont typeface="Arial" panose="020B0604020202020204" pitchFamily="34" charset="0"/>
              <a:buChar char="•"/>
            </a:pPr>
            <a:r>
              <a:rPr lang="en-US" altLang="zh-TW" sz="1600" dirty="0"/>
              <a:t>Full: Full body tracking </a:t>
            </a:r>
          </a:p>
          <a:p>
            <a:pPr marL="742950" lvl="1" indent="-285750">
              <a:buFont typeface="Arial" panose="020B0604020202020204" pitchFamily="34" charset="0"/>
              <a:buChar char="•"/>
            </a:pPr>
            <a:r>
              <a:rPr lang="en-US" altLang="zh-TW" sz="1600" dirty="0"/>
              <a:t>Upper: Half body tracking</a:t>
            </a:r>
          </a:p>
          <a:p>
            <a:pPr marL="742950" lvl="1" indent="-285750">
              <a:buFont typeface="Arial" panose="020B0604020202020204" pitchFamily="34" charset="0"/>
              <a:buChar char="•"/>
            </a:pPr>
            <a:r>
              <a:rPr lang="en-US" altLang="zh-TW" sz="1600" dirty="0"/>
              <a:t>Switch: Switch tracking object</a:t>
            </a:r>
          </a:p>
          <a:p>
            <a:pPr lvl="1"/>
            <a:endParaRPr lang="en-US" altLang="zh-TW" sz="1600" b="1" dirty="0">
              <a:solidFill>
                <a:srgbClr val="002060"/>
              </a:solidFill>
            </a:endParaRPr>
          </a:p>
          <a:p>
            <a:pPr lvl="1"/>
            <a:r>
              <a:rPr lang="en-US" altLang="zh-TW" sz="1600" b="1" dirty="0">
                <a:solidFill>
                  <a:srgbClr val="002060"/>
                </a:solidFill>
              </a:rPr>
              <a:t>Auto Framing</a:t>
            </a:r>
          </a:p>
          <a:p>
            <a:pPr marL="742950" lvl="1" indent="-285750">
              <a:buFont typeface="Arial" panose="020B0604020202020204" pitchFamily="34" charset="0"/>
              <a:buChar char="•"/>
            </a:pPr>
            <a:r>
              <a:rPr lang="en-US" altLang="zh-TW" sz="1600" dirty="0"/>
              <a:t>On/Off: Enable/Disable auto framing</a:t>
            </a:r>
          </a:p>
          <a:p>
            <a:pPr marL="742950" lvl="1" indent="-285750">
              <a:buFont typeface="Arial" panose="020B0604020202020204" pitchFamily="34" charset="0"/>
              <a:buChar char="•"/>
            </a:pPr>
            <a:r>
              <a:rPr lang="en-US" altLang="zh-TW" sz="1600" dirty="0"/>
              <a:t>Trigger: Manual framing correction</a:t>
            </a:r>
          </a:p>
        </p:txBody>
      </p:sp>
      <p:pic>
        <p:nvPicPr>
          <p:cNvPr id="23" name="圖片 19">
            <a:extLst>
              <a:ext uri="{FF2B5EF4-FFF2-40B4-BE49-F238E27FC236}">
                <a16:creationId xmlns:a16="http://schemas.microsoft.com/office/drawing/2014/main" id="{15B94DDC-7986-4570-B18E-B6D6E65A58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1" t="74983" r="1953" b="213"/>
          <a:stretch/>
        </p:blipFill>
        <p:spPr bwMode="auto">
          <a:xfrm>
            <a:off x="4674518" y="2089831"/>
            <a:ext cx="1964752" cy="2267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nvGrpSpPr>
          <p:cNvPr id="4" name="群組 3">
            <a:extLst>
              <a:ext uri="{FF2B5EF4-FFF2-40B4-BE49-F238E27FC236}">
                <a16:creationId xmlns:a16="http://schemas.microsoft.com/office/drawing/2014/main" id="{B61F294C-C03E-4E2D-939B-0F44212D9DCD}"/>
              </a:ext>
            </a:extLst>
          </p:cNvPr>
          <p:cNvGrpSpPr/>
          <p:nvPr/>
        </p:nvGrpSpPr>
        <p:grpSpPr>
          <a:xfrm>
            <a:off x="6830621" y="2089831"/>
            <a:ext cx="2026214" cy="2136796"/>
            <a:chOff x="388095" y="2473866"/>
            <a:chExt cx="2026214" cy="2136796"/>
          </a:xfrm>
        </p:grpSpPr>
        <p:grpSp>
          <p:nvGrpSpPr>
            <p:cNvPr id="3" name="群組 2">
              <a:extLst>
                <a:ext uri="{FF2B5EF4-FFF2-40B4-BE49-F238E27FC236}">
                  <a16:creationId xmlns:a16="http://schemas.microsoft.com/office/drawing/2014/main" id="{F468C591-DAC6-4988-BF69-572BF2C5F132}"/>
                </a:ext>
              </a:extLst>
            </p:cNvPr>
            <p:cNvGrpSpPr/>
            <p:nvPr/>
          </p:nvGrpSpPr>
          <p:grpSpPr>
            <a:xfrm>
              <a:off x="388095" y="2473866"/>
              <a:ext cx="2026214" cy="2136796"/>
              <a:chOff x="4602448" y="493866"/>
              <a:chExt cx="2026214" cy="2136796"/>
            </a:xfrm>
          </p:grpSpPr>
          <p:grpSp>
            <p:nvGrpSpPr>
              <p:cNvPr id="13" name="群組 12">
                <a:extLst>
                  <a:ext uri="{FF2B5EF4-FFF2-40B4-BE49-F238E27FC236}">
                    <a16:creationId xmlns:a16="http://schemas.microsoft.com/office/drawing/2014/main" id="{2E5A9E4F-27CA-4075-B99F-D90179F627AE}"/>
                  </a:ext>
                </a:extLst>
              </p:cNvPr>
              <p:cNvGrpSpPr/>
              <p:nvPr/>
            </p:nvGrpSpPr>
            <p:grpSpPr>
              <a:xfrm>
                <a:off x="4602448" y="493866"/>
                <a:ext cx="2026214" cy="2126320"/>
                <a:chOff x="4602448" y="493866"/>
                <a:chExt cx="2026214" cy="2126320"/>
              </a:xfrm>
            </p:grpSpPr>
            <p:sp>
              <p:nvSpPr>
                <p:cNvPr id="8" name="圓角矩形 18">
                  <a:extLst>
                    <a:ext uri="{FF2B5EF4-FFF2-40B4-BE49-F238E27FC236}">
                      <a16:creationId xmlns:a16="http://schemas.microsoft.com/office/drawing/2014/main" id="{71409C3C-11D0-49A8-AF99-AB6101753089}"/>
                    </a:ext>
                  </a:extLst>
                </p:cNvPr>
                <p:cNvSpPr/>
                <p:nvPr/>
              </p:nvSpPr>
              <p:spPr>
                <a:xfrm>
                  <a:off x="4669722" y="630858"/>
                  <a:ext cx="1958940" cy="1989328"/>
                </a:xfrm>
                <a:prstGeom prst="roundRect">
                  <a:avLst>
                    <a:gd name="adj" fmla="val 8109"/>
                  </a:avLst>
                </a:prstGeom>
                <a:solidFill>
                  <a:srgbClr val="1CADE4">
                    <a:lumMod val="20000"/>
                    <a:lumOff val="80000"/>
                  </a:srgbClr>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橢圓 9">
                  <a:extLst>
                    <a:ext uri="{FF2B5EF4-FFF2-40B4-BE49-F238E27FC236}">
                      <a16:creationId xmlns:a16="http://schemas.microsoft.com/office/drawing/2014/main" id="{C160443F-8F23-4F35-8EF9-C4AC2EEE8F97}"/>
                    </a:ext>
                  </a:extLst>
                </p:cNvPr>
                <p:cNvSpPr/>
                <p:nvPr/>
              </p:nvSpPr>
              <p:spPr>
                <a:xfrm>
                  <a:off x="4602448" y="493866"/>
                  <a:ext cx="324000" cy="324000"/>
                </a:xfrm>
                <a:prstGeom prst="ellipse">
                  <a:avLst/>
                </a:prstGeom>
                <a:solidFill>
                  <a:srgbClr val="0083CD"/>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1</a:t>
                  </a:r>
                  <a:endParaRPr kumimoji="0" lang="zh-TW" altLang="en-US" sz="1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grpSp>
          <p:pic>
            <p:nvPicPr>
              <p:cNvPr id="15" name="圖片 19">
                <a:extLst>
                  <a:ext uri="{FF2B5EF4-FFF2-40B4-BE49-F238E27FC236}">
                    <a16:creationId xmlns:a16="http://schemas.microsoft.com/office/drawing/2014/main" id="{E07844D0-4DB3-44CB-83CA-B6B01307EE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6995" y="760779"/>
                <a:ext cx="347889" cy="155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手繪多邊形 32">
                <a:extLst>
                  <a:ext uri="{FF2B5EF4-FFF2-40B4-BE49-F238E27FC236}">
                    <a16:creationId xmlns:a16="http://schemas.microsoft.com/office/drawing/2014/main" id="{652C90F3-761C-4FED-943A-2F46681DDC3C}"/>
                  </a:ext>
                </a:extLst>
              </p:cNvPr>
              <p:cNvSpPr/>
              <p:nvPr/>
            </p:nvSpPr>
            <p:spPr>
              <a:xfrm>
                <a:off x="4878413" y="2324073"/>
                <a:ext cx="1525052" cy="306589"/>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marL="0" marR="0" lvl="0" indent="0" algn="ctr" defTabSz="488938" rtl="0" eaLnBrk="0" fontAlgn="base" latinLnBrk="0" hangingPunct="0">
                  <a:lnSpc>
                    <a:spcPct val="90000"/>
                  </a:lnSpc>
                  <a:spcBef>
                    <a:spcPct val="0"/>
                  </a:spcBef>
                  <a:spcAft>
                    <a:spcPct val="35000"/>
                  </a:spcAft>
                  <a:buClrTx/>
                  <a:buSzTx/>
                  <a:buFontTx/>
                  <a:buNone/>
                  <a:tabLst/>
                  <a:defRPr/>
                </a:pPr>
                <a:r>
                  <a:rPr kumimoji="0" lang="en-US" altLang="zh-TW" sz="1400" b="1" i="0" u="none" strike="noStrike" kern="1200" cap="none" spc="0" normalizeH="0" baseline="0" noProof="0" dirty="0">
                    <a:ln>
                      <a:noFill/>
                    </a:ln>
                    <a:solidFill>
                      <a:srgbClr val="2E2E2E"/>
                    </a:solidFill>
                    <a:effectLst/>
                    <a:uLnTx/>
                    <a:uFillTx/>
                    <a:latin typeface="Calibri" panose="020F0502020204030204" pitchFamily="34" charset="0"/>
                    <a:ea typeface="新細明體" panose="02020500000000000000" pitchFamily="18" charset="-120"/>
                    <a:cs typeface="Calibri" panose="020F0502020204030204" pitchFamily="34" charset="0"/>
                  </a:rPr>
                  <a:t>Remote Control</a:t>
                </a:r>
              </a:p>
            </p:txBody>
          </p:sp>
        </p:grpSp>
        <p:sp>
          <p:nvSpPr>
            <p:cNvPr id="18" name="圓角矩形 16">
              <a:extLst>
                <a:ext uri="{FF2B5EF4-FFF2-40B4-BE49-F238E27FC236}">
                  <a16:creationId xmlns:a16="http://schemas.microsoft.com/office/drawing/2014/main" id="{84C5A484-01E1-420D-9889-D0E5C5987A44}"/>
                </a:ext>
              </a:extLst>
            </p:cNvPr>
            <p:cNvSpPr/>
            <p:nvPr/>
          </p:nvSpPr>
          <p:spPr>
            <a:xfrm>
              <a:off x="1223584" y="3896241"/>
              <a:ext cx="399879" cy="306589"/>
            </a:xfrm>
            <a:prstGeom prst="roundRect">
              <a:avLst>
                <a:gd name="adj" fmla="val 18585"/>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文字方塊 13">
            <a:extLst>
              <a:ext uri="{FF2B5EF4-FFF2-40B4-BE49-F238E27FC236}">
                <a16:creationId xmlns:a16="http://schemas.microsoft.com/office/drawing/2014/main" id="{5EC9F4BD-5819-4BA6-8DF7-49D19D93739A}"/>
              </a:ext>
            </a:extLst>
          </p:cNvPr>
          <p:cNvSpPr txBox="1"/>
          <p:nvPr/>
        </p:nvSpPr>
        <p:spPr>
          <a:xfrm>
            <a:off x="388094" y="4357161"/>
            <a:ext cx="4382690" cy="523220"/>
          </a:xfrm>
          <a:prstGeom prst="rect">
            <a:avLst/>
          </a:prstGeom>
          <a:noFill/>
        </p:spPr>
        <p:txBody>
          <a:bodyPr wrap="square">
            <a:spAutoFit/>
          </a:bodyPr>
          <a:lstStyle/>
          <a:p>
            <a:pPr lvl="1"/>
            <a:r>
              <a:rPr lang="en-US" altLang="zh-TW" sz="1400" dirty="0"/>
              <a:t>*VC-TR40 will reboot when you switch Auto Tracking and Auto Framing mode.</a:t>
            </a:r>
          </a:p>
        </p:txBody>
      </p:sp>
    </p:spTree>
    <p:extLst>
      <p:ext uri="{BB962C8B-B14F-4D97-AF65-F5344CB8AC3E}">
        <p14:creationId xmlns:p14="http://schemas.microsoft.com/office/powerpoint/2010/main" val="1270644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E2AB1F8-1184-4DF2-A65C-2F97305FF9E4}"/>
              </a:ext>
            </a:extLst>
          </p:cNvPr>
          <p:cNvSpPr txBox="1"/>
          <p:nvPr/>
        </p:nvSpPr>
        <p:spPr>
          <a:xfrm>
            <a:off x="388094" y="359284"/>
            <a:ext cx="7209603" cy="584775"/>
          </a:xfrm>
          <a:prstGeom prst="rect">
            <a:avLst/>
          </a:prstGeom>
          <a:noFill/>
        </p:spPr>
        <p:txBody>
          <a:bodyPr wrap="square" rtlCol="0">
            <a:spAutoFit/>
          </a:bodyPr>
          <a:lstStyle/>
          <a:p>
            <a:r>
              <a:rPr lang="en-US" altLang="zh-TW" sz="3200" b="1" dirty="0">
                <a:solidFill>
                  <a:srgbClr val="002060"/>
                </a:solidFill>
              </a:rPr>
              <a:t>How to Switch the Tracking Target</a:t>
            </a:r>
            <a:r>
              <a:rPr lang="en-US" sz="3200" b="1" dirty="0">
                <a:solidFill>
                  <a:srgbClr val="002060"/>
                </a:solidFill>
              </a:rPr>
              <a:t>? </a:t>
            </a:r>
          </a:p>
        </p:txBody>
      </p:sp>
      <p:sp>
        <p:nvSpPr>
          <p:cNvPr id="12" name="文字方塊 11">
            <a:extLst>
              <a:ext uri="{FF2B5EF4-FFF2-40B4-BE49-F238E27FC236}">
                <a16:creationId xmlns:a16="http://schemas.microsoft.com/office/drawing/2014/main" id="{D92FBDF2-2779-44AB-A704-5581F3E739DC}"/>
              </a:ext>
            </a:extLst>
          </p:cNvPr>
          <p:cNvSpPr txBox="1"/>
          <p:nvPr/>
        </p:nvSpPr>
        <p:spPr>
          <a:xfrm>
            <a:off x="388094" y="1279989"/>
            <a:ext cx="5423632" cy="3554819"/>
          </a:xfrm>
          <a:prstGeom prst="rect">
            <a:avLst/>
          </a:prstGeom>
          <a:noFill/>
        </p:spPr>
        <p:txBody>
          <a:bodyPr wrap="square" rtlCol="0">
            <a:spAutoFit/>
          </a:bodyPr>
          <a:lstStyle/>
          <a:p>
            <a:pPr marL="457200" indent="-457200">
              <a:buFont typeface="Wingdings" panose="05000000000000000000" pitchFamily="2" charset="2"/>
              <a:buAutoNum type="circleNumWdWhitePlain" startAt="2"/>
            </a:pPr>
            <a:r>
              <a:rPr lang="en-US" altLang="zh-TW" sz="2400" b="1" dirty="0">
                <a:solidFill>
                  <a:srgbClr val="00B0F0"/>
                </a:solidFill>
              </a:rPr>
              <a:t>Webpage</a:t>
            </a:r>
          </a:p>
          <a:p>
            <a:pPr marL="0" lvl="1">
              <a:lnSpc>
                <a:spcPts val="600"/>
              </a:lnSpc>
            </a:pPr>
            <a:r>
              <a:rPr lang="en-US" altLang="zh-TW" sz="1200" dirty="0"/>
              <a:t> </a:t>
            </a:r>
          </a:p>
          <a:p>
            <a:pPr lvl="1"/>
            <a:r>
              <a:rPr lang="en-US" altLang="zh-TW" sz="1600" b="1" dirty="0">
                <a:solidFill>
                  <a:srgbClr val="002060"/>
                </a:solidFill>
              </a:rPr>
              <a:t>People Count </a:t>
            </a:r>
          </a:p>
          <a:p>
            <a:pPr lvl="1"/>
            <a:r>
              <a:rPr lang="en-US" altLang="zh-TW" sz="1200" dirty="0"/>
              <a:t>It will show how many people in Panoramic Lens.</a:t>
            </a:r>
          </a:p>
          <a:p>
            <a:pPr lvl="1">
              <a:lnSpc>
                <a:spcPts val="600"/>
              </a:lnSpc>
            </a:pPr>
            <a:r>
              <a:rPr lang="en-US" altLang="zh-TW" sz="1200" dirty="0"/>
              <a:t> </a:t>
            </a:r>
          </a:p>
          <a:p>
            <a:pPr lvl="1"/>
            <a:r>
              <a:rPr lang="en-US" altLang="zh-TW" sz="1600" b="1" dirty="0">
                <a:solidFill>
                  <a:srgbClr val="002060"/>
                </a:solidFill>
              </a:rPr>
              <a:t>Take Turn</a:t>
            </a:r>
          </a:p>
          <a:p>
            <a:pPr lvl="1"/>
            <a:r>
              <a:rPr lang="en-US" altLang="zh-TW" sz="1200" dirty="0"/>
              <a:t>Press the button while camera tracking, it will switch tracking target. </a:t>
            </a:r>
          </a:p>
          <a:p>
            <a:pPr lvl="1">
              <a:lnSpc>
                <a:spcPts val="600"/>
              </a:lnSpc>
            </a:pPr>
            <a:r>
              <a:rPr lang="en-US" altLang="zh-TW" sz="1200" dirty="0"/>
              <a:t> </a:t>
            </a:r>
          </a:p>
          <a:p>
            <a:pPr lvl="1"/>
            <a:r>
              <a:rPr lang="en-US" altLang="zh-TW" sz="1600" b="1" dirty="0">
                <a:solidFill>
                  <a:srgbClr val="002060"/>
                </a:solidFill>
              </a:rPr>
              <a:t>Target ID</a:t>
            </a:r>
          </a:p>
          <a:p>
            <a:pPr lvl="1"/>
            <a:r>
              <a:rPr lang="en-US" altLang="zh-TW" sz="1200" dirty="0"/>
              <a:t>It will show the available tracking target with green frame on panoramic lens, the red frame is current tracking target. </a:t>
            </a:r>
          </a:p>
          <a:p>
            <a:pPr lvl="1">
              <a:lnSpc>
                <a:spcPts val="600"/>
              </a:lnSpc>
            </a:pPr>
            <a:r>
              <a:rPr lang="en-US" altLang="zh-TW" sz="1200" dirty="0"/>
              <a:t> </a:t>
            </a:r>
          </a:p>
          <a:p>
            <a:pPr lvl="1"/>
            <a:r>
              <a:rPr lang="en-US" altLang="zh-TW" sz="1600" b="1" dirty="0">
                <a:solidFill>
                  <a:srgbClr val="002060"/>
                </a:solidFill>
              </a:rPr>
              <a:t>Gesturing</a:t>
            </a:r>
          </a:p>
          <a:p>
            <a:pPr lvl="1"/>
            <a:r>
              <a:rPr lang="en-US" altLang="zh-TW" sz="1200" dirty="0"/>
              <a:t>Turn on the gesture control, when the presenter raises their hands, the tracking target will switch automatically.  </a:t>
            </a:r>
          </a:p>
          <a:p>
            <a:pPr lvl="1">
              <a:lnSpc>
                <a:spcPts val="600"/>
              </a:lnSpc>
            </a:pPr>
            <a:r>
              <a:rPr lang="en-US" altLang="zh-TW" sz="1200" dirty="0"/>
              <a:t> </a:t>
            </a:r>
          </a:p>
          <a:p>
            <a:pPr lvl="1"/>
            <a:r>
              <a:rPr lang="en-US" altLang="zh-TW" sz="1600" b="1" dirty="0">
                <a:solidFill>
                  <a:srgbClr val="002060"/>
                </a:solidFill>
              </a:rPr>
              <a:t>Designated ID</a:t>
            </a:r>
          </a:p>
          <a:p>
            <a:pPr lvl="1"/>
            <a:r>
              <a:rPr lang="en-US" altLang="zh-TW" sz="1200" dirty="0"/>
              <a:t>When this function turn on, you can use mouse to click the green frame on panoramic lens, VC-TR40 will track the person you select.</a:t>
            </a:r>
          </a:p>
        </p:txBody>
      </p:sp>
      <p:grpSp>
        <p:nvGrpSpPr>
          <p:cNvPr id="7" name="群組 6">
            <a:extLst>
              <a:ext uri="{FF2B5EF4-FFF2-40B4-BE49-F238E27FC236}">
                <a16:creationId xmlns:a16="http://schemas.microsoft.com/office/drawing/2014/main" id="{363698AE-DDF5-4E67-B982-3B6D4610AB04}"/>
              </a:ext>
            </a:extLst>
          </p:cNvPr>
          <p:cNvGrpSpPr/>
          <p:nvPr/>
        </p:nvGrpSpPr>
        <p:grpSpPr>
          <a:xfrm>
            <a:off x="6296385" y="882130"/>
            <a:ext cx="2026214" cy="2136796"/>
            <a:chOff x="6804627" y="1801121"/>
            <a:chExt cx="2026214" cy="2136796"/>
          </a:xfrm>
        </p:grpSpPr>
        <p:grpSp>
          <p:nvGrpSpPr>
            <p:cNvPr id="3" name="群組 2">
              <a:extLst>
                <a:ext uri="{FF2B5EF4-FFF2-40B4-BE49-F238E27FC236}">
                  <a16:creationId xmlns:a16="http://schemas.microsoft.com/office/drawing/2014/main" id="{F468C591-DAC6-4988-BF69-572BF2C5F132}"/>
                </a:ext>
              </a:extLst>
            </p:cNvPr>
            <p:cNvGrpSpPr/>
            <p:nvPr/>
          </p:nvGrpSpPr>
          <p:grpSpPr>
            <a:xfrm>
              <a:off x="6804627" y="1801121"/>
              <a:ext cx="2026214" cy="2136796"/>
              <a:chOff x="4602448" y="493866"/>
              <a:chExt cx="2026214" cy="2136796"/>
            </a:xfrm>
          </p:grpSpPr>
          <p:grpSp>
            <p:nvGrpSpPr>
              <p:cNvPr id="13" name="群組 12">
                <a:extLst>
                  <a:ext uri="{FF2B5EF4-FFF2-40B4-BE49-F238E27FC236}">
                    <a16:creationId xmlns:a16="http://schemas.microsoft.com/office/drawing/2014/main" id="{2E5A9E4F-27CA-4075-B99F-D90179F627AE}"/>
                  </a:ext>
                </a:extLst>
              </p:cNvPr>
              <p:cNvGrpSpPr/>
              <p:nvPr/>
            </p:nvGrpSpPr>
            <p:grpSpPr>
              <a:xfrm>
                <a:off x="4602448" y="493866"/>
                <a:ext cx="2026214" cy="2126320"/>
                <a:chOff x="4602448" y="493866"/>
                <a:chExt cx="2026214" cy="2126320"/>
              </a:xfrm>
            </p:grpSpPr>
            <p:sp>
              <p:nvSpPr>
                <p:cNvPr id="8" name="圓角矩形 18">
                  <a:extLst>
                    <a:ext uri="{FF2B5EF4-FFF2-40B4-BE49-F238E27FC236}">
                      <a16:creationId xmlns:a16="http://schemas.microsoft.com/office/drawing/2014/main" id="{71409C3C-11D0-49A8-AF99-AB6101753089}"/>
                    </a:ext>
                  </a:extLst>
                </p:cNvPr>
                <p:cNvSpPr/>
                <p:nvPr/>
              </p:nvSpPr>
              <p:spPr>
                <a:xfrm>
                  <a:off x="4669722" y="630858"/>
                  <a:ext cx="1958940" cy="1989328"/>
                </a:xfrm>
                <a:prstGeom prst="roundRect">
                  <a:avLst>
                    <a:gd name="adj" fmla="val 8109"/>
                  </a:avLst>
                </a:prstGeom>
                <a:solidFill>
                  <a:srgbClr val="1CADE4">
                    <a:lumMod val="20000"/>
                    <a:lumOff val="80000"/>
                  </a:srgbClr>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橢圓 9">
                  <a:extLst>
                    <a:ext uri="{FF2B5EF4-FFF2-40B4-BE49-F238E27FC236}">
                      <a16:creationId xmlns:a16="http://schemas.microsoft.com/office/drawing/2014/main" id="{C160443F-8F23-4F35-8EF9-C4AC2EEE8F97}"/>
                    </a:ext>
                  </a:extLst>
                </p:cNvPr>
                <p:cNvSpPr/>
                <p:nvPr/>
              </p:nvSpPr>
              <p:spPr>
                <a:xfrm>
                  <a:off x="4602448" y="493866"/>
                  <a:ext cx="324000" cy="324000"/>
                </a:xfrm>
                <a:prstGeom prst="ellipse">
                  <a:avLst/>
                </a:prstGeom>
                <a:solidFill>
                  <a:srgbClr val="0083CD"/>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lang="en-US" altLang="zh-TW" kern="0" dirty="0">
                      <a:solidFill>
                        <a:prstClr val="white"/>
                      </a:solidFill>
                      <a:latin typeface="Calibri" panose="020F0502020204030204"/>
                      <a:ea typeface="新細明體" panose="02020500000000000000" pitchFamily="18" charset="-120"/>
                    </a:rPr>
                    <a:t>2</a:t>
                  </a:r>
                  <a:endParaRPr kumimoji="0" lang="zh-TW" altLang="en-US" sz="1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grpSp>
          <p:sp>
            <p:nvSpPr>
              <p:cNvPr id="21" name="手繪多邊形 32">
                <a:extLst>
                  <a:ext uri="{FF2B5EF4-FFF2-40B4-BE49-F238E27FC236}">
                    <a16:creationId xmlns:a16="http://schemas.microsoft.com/office/drawing/2014/main" id="{652C90F3-761C-4FED-943A-2F46681DDC3C}"/>
                  </a:ext>
                </a:extLst>
              </p:cNvPr>
              <p:cNvSpPr/>
              <p:nvPr/>
            </p:nvSpPr>
            <p:spPr>
              <a:xfrm>
                <a:off x="4878413" y="2324073"/>
                <a:ext cx="1525052" cy="306589"/>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marL="0" marR="0" lvl="0" indent="0" algn="ctr" defTabSz="488938" rtl="0" eaLnBrk="0" fontAlgn="base" latinLnBrk="0" hangingPunct="0">
                  <a:lnSpc>
                    <a:spcPct val="90000"/>
                  </a:lnSpc>
                  <a:spcBef>
                    <a:spcPct val="0"/>
                  </a:spcBef>
                  <a:spcAft>
                    <a:spcPct val="35000"/>
                  </a:spcAft>
                  <a:buClrTx/>
                  <a:buSzTx/>
                  <a:buFontTx/>
                  <a:buNone/>
                  <a:tabLst/>
                  <a:defRPr/>
                </a:pPr>
                <a:r>
                  <a:rPr kumimoji="0" lang="en-US" altLang="zh-TW" sz="1400" b="1" i="0" u="none" strike="noStrike" kern="1200" cap="none" spc="0" normalizeH="0" baseline="0" noProof="0" dirty="0">
                    <a:ln>
                      <a:noFill/>
                    </a:ln>
                    <a:solidFill>
                      <a:srgbClr val="2E2E2E"/>
                    </a:solidFill>
                    <a:effectLst/>
                    <a:uLnTx/>
                    <a:uFillTx/>
                    <a:latin typeface="Calibri" panose="020F0502020204030204" pitchFamily="34" charset="0"/>
                    <a:ea typeface="新細明體" panose="02020500000000000000" pitchFamily="18" charset="-120"/>
                    <a:cs typeface="Calibri" panose="020F0502020204030204" pitchFamily="34" charset="0"/>
                  </a:rPr>
                  <a:t>Webpage</a:t>
                </a:r>
              </a:p>
            </p:txBody>
          </p:sp>
        </p:grpSp>
        <p:pic>
          <p:nvPicPr>
            <p:cNvPr id="16" name="Picture 1">
              <a:extLst>
                <a:ext uri="{FF2B5EF4-FFF2-40B4-BE49-F238E27FC236}">
                  <a16:creationId xmlns:a16="http://schemas.microsoft.com/office/drawing/2014/main" id="{5DCD85FC-DE93-46AA-80CB-CE822AFAB094}"/>
                </a:ext>
              </a:extLst>
            </p:cNvPr>
            <p:cNvPicPr>
              <a:picLocks noChangeAspect="1"/>
            </p:cNvPicPr>
            <p:nvPr/>
          </p:nvPicPr>
          <p:blipFill>
            <a:blip r:embed="rId3"/>
            <a:stretch>
              <a:fillRect/>
            </a:stretch>
          </p:blipFill>
          <p:spPr>
            <a:xfrm>
              <a:off x="7003775" y="2440631"/>
              <a:ext cx="1695192" cy="932355"/>
            </a:xfrm>
            <a:prstGeom prst="rect">
              <a:avLst/>
            </a:prstGeom>
          </p:spPr>
        </p:pic>
      </p:grpSp>
      <p:grpSp>
        <p:nvGrpSpPr>
          <p:cNvPr id="4" name="群組 3">
            <a:extLst>
              <a:ext uri="{FF2B5EF4-FFF2-40B4-BE49-F238E27FC236}">
                <a16:creationId xmlns:a16="http://schemas.microsoft.com/office/drawing/2014/main" id="{F9BB66A0-153D-4B6F-9E2F-2D5EA7A9C8D5}"/>
              </a:ext>
            </a:extLst>
          </p:cNvPr>
          <p:cNvGrpSpPr/>
          <p:nvPr/>
        </p:nvGrpSpPr>
        <p:grpSpPr>
          <a:xfrm>
            <a:off x="5943600" y="3140768"/>
            <a:ext cx="2973658" cy="1886569"/>
            <a:chOff x="5943600" y="3140768"/>
            <a:chExt cx="2973658" cy="1886569"/>
          </a:xfrm>
        </p:grpSpPr>
        <p:pic>
          <p:nvPicPr>
            <p:cNvPr id="6" name="圖片 5">
              <a:extLst>
                <a:ext uri="{FF2B5EF4-FFF2-40B4-BE49-F238E27FC236}">
                  <a16:creationId xmlns:a16="http://schemas.microsoft.com/office/drawing/2014/main" id="{C77BF018-5953-4EDA-8CA9-47C63AD60A2C}"/>
                </a:ext>
              </a:extLst>
            </p:cNvPr>
            <p:cNvPicPr>
              <a:picLocks noChangeAspect="1"/>
            </p:cNvPicPr>
            <p:nvPr/>
          </p:nvPicPr>
          <p:blipFill rotWithShape="1">
            <a:blip r:embed="rId4"/>
            <a:srcRect l="12435" r="45626"/>
            <a:stretch/>
          </p:blipFill>
          <p:spPr>
            <a:xfrm>
              <a:off x="5943600" y="3503507"/>
              <a:ext cx="2973658" cy="1523830"/>
            </a:xfrm>
            <a:prstGeom prst="rect">
              <a:avLst/>
            </a:prstGeom>
          </p:spPr>
        </p:pic>
        <p:pic>
          <p:nvPicPr>
            <p:cNvPr id="18" name="Picture 1">
              <a:extLst>
                <a:ext uri="{FF2B5EF4-FFF2-40B4-BE49-F238E27FC236}">
                  <a16:creationId xmlns:a16="http://schemas.microsoft.com/office/drawing/2014/main" id="{18498E87-C773-4EF0-AA60-9975A605F2A0}"/>
                </a:ext>
              </a:extLst>
            </p:cNvPr>
            <p:cNvPicPr>
              <a:picLocks noChangeAspect="1"/>
            </p:cNvPicPr>
            <p:nvPr/>
          </p:nvPicPr>
          <p:blipFill rotWithShape="1">
            <a:blip r:embed="rId3"/>
            <a:srcRect l="79775" t="46306" r="15" b="46638"/>
            <a:stretch/>
          </p:blipFill>
          <p:spPr>
            <a:xfrm>
              <a:off x="5943600" y="3140768"/>
              <a:ext cx="1888924" cy="362739"/>
            </a:xfrm>
            <a:prstGeom prst="rect">
              <a:avLst/>
            </a:prstGeom>
          </p:spPr>
        </p:pic>
        <p:pic>
          <p:nvPicPr>
            <p:cNvPr id="17" name="Picture 1">
              <a:extLst>
                <a:ext uri="{FF2B5EF4-FFF2-40B4-BE49-F238E27FC236}">
                  <a16:creationId xmlns:a16="http://schemas.microsoft.com/office/drawing/2014/main" id="{981112E9-3260-48AD-8178-FE5B50D2A086}"/>
                </a:ext>
              </a:extLst>
            </p:cNvPr>
            <p:cNvPicPr>
              <a:picLocks noChangeAspect="1"/>
            </p:cNvPicPr>
            <p:nvPr/>
          </p:nvPicPr>
          <p:blipFill rotWithShape="1">
            <a:blip r:embed="rId3"/>
            <a:srcRect l="67108" t="46306" r="19713" b="46638"/>
            <a:stretch/>
          </p:blipFill>
          <p:spPr>
            <a:xfrm>
              <a:off x="7684650" y="3140768"/>
              <a:ext cx="1231796" cy="362739"/>
            </a:xfrm>
            <a:prstGeom prst="rect">
              <a:avLst/>
            </a:prstGeom>
          </p:spPr>
        </p:pic>
      </p:grpSp>
    </p:spTree>
    <p:extLst>
      <p:ext uri="{BB962C8B-B14F-4D97-AF65-F5344CB8AC3E}">
        <p14:creationId xmlns:p14="http://schemas.microsoft.com/office/powerpoint/2010/main" val="1563730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E2AB1F8-1184-4DF2-A65C-2F97305FF9E4}"/>
              </a:ext>
            </a:extLst>
          </p:cNvPr>
          <p:cNvSpPr txBox="1"/>
          <p:nvPr/>
        </p:nvSpPr>
        <p:spPr>
          <a:xfrm>
            <a:off x="388094" y="359284"/>
            <a:ext cx="7209603" cy="584775"/>
          </a:xfrm>
          <a:prstGeom prst="rect">
            <a:avLst/>
          </a:prstGeom>
          <a:noFill/>
        </p:spPr>
        <p:txBody>
          <a:bodyPr wrap="square" rtlCol="0">
            <a:spAutoFit/>
          </a:bodyPr>
          <a:lstStyle/>
          <a:p>
            <a:r>
              <a:rPr lang="en-US" altLang="zh-TW" sz="3200" b="1" dirty="0">
                <a:solidFill>
                  <a:srgbClr val="002060"/>
                </a:solidFill>
              </a:rPr>
              <a:t>How to Switch the Tracking Target</a:t>
            </a:r>
            <a:r>
              <a:rPr lang="en-US" sz="3200" b="1" dirty="0">
                <a:solidFill>
                  <a:srgbClr val="002060"/>
                </a:solidFill>
              </a:rPr>
              <a:t>? </a:t>
            </a:r>
          </a:p>
        </p:txBody>
      </p:sp>
      <p:sp>
        <p:nvSpPr>
          <p:cNvPr id="12" name="文字方塊 11">
            <a:extLst>
              <a:ext uri="{FF2B5EF4-FFF2-40B4-BE49-F238E27FC236}">
                <a16:creationId xmlns:a16="http://schemas.microsoft.com/office/drawing/2014/main" id="{D92FBDF2-2779-44AB-A704-5581F3E739DC}"/>
              </a:ext>
            </a:extLst>
          </p:cNvPr>
          <p:cNvSpPr txBox="1"/>
          <p:nvPr/>
        </p:nvSpPr>
        <p:spPr>
          <a:xfrm>
            <a:off x="388093" y="1279989"/>
            <a:ext cx="5183547" cy="2000548"/>
          </a:xfrm>
          <a:prstGeom prst="rect">
            <a:avLst/>
          </a:prstGeom>
          <a:noFill/>
        </p:spPr>
        <p:txBody>
          <a:bodyPr wrap="square" rtlCol="0">
            <a:spAutoFit/>
          </a:bodyPr>
          <a:lstStyle/>
          <a:p>
            <a:pPr marL="457200" indent="-457200">
              <a:buFont typeface="Wingdings" panose="05000000000000000000" pitchFamily="2" charset="2"/>
              <a:buAutoNum type="circleNumWdWhitePlain" startAt="3"/>
            </a:pPr>
            <a:r>
              <a:rPr lang="en-US" altLang="zh-TW" sz="2400" b="1" dirty="0">
                <a:solidFill>
                  <a:srgbClr val="00B0F0"/>
                </a:solidFill>
              </a:rPr>
              <a:t>Gesture Control</a:t>
            </a:r>
          </a:p>
          <a:p>
            <a:pPr lvl="1"/>
            <a:endParaRPr lang="en-US" altLang="zh-TW" sz="2000" b="1" dirty="0">
              <a:solidFill>
                <a:srgbClr val="002060"/>
              </a:solidFill>
            </a:endParaRPr>
          </a:p>
          <a:p>
            <a:pPr lvl="1"/>
            <a:r>
              <a:rPr lang="en-US" altLang="zh-TW" sz="2000" dirty="0"/>
              <a:t>Turn on the gesture control</a:t>
            </a:r>
            <a:r>
              <a:rPr lang="zh-TW" altLang="en-US" sz="2000" dirty="0"/>
              <a:t> </a:t>
            </a:r>
            <a:r>
              <a:rPr lang="en-US" altLang="zh-TW" sz="2000" dirty="0"/>
              <a:t>on the webpage setting , when the presenter raises their hands, the tracking target will switch automatically. </a:t>
            </a:r>
          </a:p>
        </p:txBody>
      </p:sp>
      <p:grpSp>
        <p:nvGrpSpPr>
          <p:cNvPr id="4" name="群組 3">
            <a:extLst>
              <a:ext uri="{FF2B5EF4-FFF2-40B4-BE49-F238E27FC236}">
                <a16:creationId xmlns:a16="http://schemas.microsoft.com/office/drawing/2014/main" id="{D32C3CE9-8F89-4A51-8341-D02790D21B39}"/>
              </a:ext>
            </a:extLst>
          </p:cNvPr>
          <p:cNvGrpSpPr/>
          <p:nvPr/>
        </p:nvGrpSpPr>
        <p:grpSpPr>
          <a:xfrm>
            <a:off x="6052438" y="1596586"/>
            <a:ext cx="2026214" cy="2136796"/>
            <a:chOff x="6325595" y="1155385"/>
            <a:chExt cx="2026214" cy="2136796"/>
          </a:xfrm>
        </p:grpSpPr>
        <p:grpSp>
          <p:nvGrpSpPr>
            <p:cNvPr id="3" name="群組 2">
              <a:extLst>
                <a:ext uri="{FF2B5EF4-FFF2-40B4-BE49-F238E27FC236}">
                  <a16:creationId xmlns:a16="http://schemas.microsoft.com/office/drawing/2014/main" id="{F468C591-DAC6-4988-BF69-572BF2C5F132}"/>
                </a:ext>
              </a:extLst>
            </p:cNvPr>
            <p:cNvGrpSpPr/>
            <p:nvPr/>
          </p:nvGrpSpPr>
          <p:grpSpPr>
            <a:xfrm>
              <a:off x="6325595" y="1155385"/>
              <a:ext cx="2026214" cy="2136796"/>
              <a:chOff x="4602448" y="493866"/>
              <a:chExt cx="2026214" cy="2136796"/>
            </a:xfrm>
          </p:grpSpPr>
          <p:grpSp>
            <p:nvGrpSpPr>
              <p:cNvPr id="13" name="群組 12">
                <a:extLst>
                  <a:ext uri="{FF2B5EF4-FFF2-40B4-BE49-F238E27FC236}">
                    <a16:creationId xmlns:a16="http://schemas.microsoft.com/office/drawing/2014/main" id="{2E5A9E4F-27CA-4075-B99F-D90179F627AE}"/>
                  </a:ext>
                </a:extLst>
              </p:cNvPr>
              <p:cNvGrpSpPr/>
              <p:nvPr/>
            </p:nvGrpSpPr>
            <p:grpSpPr>
              <a:xfrm>
                <a:off x="4602448" y="493866"/>
                <a:ext cx="2026214" cy="2126320"/>
                <a:chOff x="4602448" y="493866"/>
                <a:chExt cx="2026214" cy="2126320"/>
              </a:xfrm>
            </p:grpSpPr>
            <p:sp>
              <p:nvSpPr>
                <p:cNvPr id="8" name="圓角矩形 18">
                  <a:extLst>
                    <a:ext uri="{FF2B5EF4-FFF2-40B4-BE49-F238E27FC236}">
                      <a16:creationId xmlns:a16="http://schemas.microsoft.com/office/drawing/2014/main" id="{71409C3C-11D0-49A8-AF99-AB6101753089}"/>
                    </a:ext>
                  </a:extLst>
                </p:cNvPr>
                <p:cNvSpPr/>
                <p:nvPr/>
              </p:nvSpPr>
              <p:spPr>
                <a:xfrm>
                  <a:off x="4669722" y="630858"/>
                  <a:ext cx="1958940" cy="1989328"/>
                </a:xfrm>
                <a:prstGeom prst="roundRect">
                  <a:avLst>
                    <a:gd name="adj" fmla="val 8109"/>
                  </a:avLst>
                </a:prstGeom>
                <a:solidFill>
                  <a:srgbClr val="1CADE4">
                    <a:lumMod val="20000"/>
                    <a:lumOff val="80000"/>
                  </a:srgbClr>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橢圓 9">
                  <a:extLst>
                    <a:ext uri="{FF2B5EF4-FFF2-40B4-BE49-F238E27FC236}">
                      <a16:creationId xmlns:a16="http://schemas.microsoft.com/office/drawing/2014/main" id="{C160443F-8F23-4F35-8EF9-C4AC2EEE8F97}"/>
                    </a:ext>
                  </a:extLst>
                </p:cNvPr>
                <p:cNvSpPr/>
                <p:nvPr/>
              </p:nvSpPr>
              <p:spPr>
                <a:xfrm>
                  <a:off x="4602448" y="493866"/>
                  <a:ext cx="324000" cy="324000"/>
                </a:xfrm>
                <a:prstGeom prst="ellipse">
                  <a:avLst/>
                </a:prstGeom>
                <a:solidFill>
                  <a:srgbClr val="0083CD"/>
                </a:solidFill>
                <a:ln w="12700" cap="flat" cmpd="sng" algn="ctr">
                  <a:no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rPr>
                    <a:t>3</a:t>
                  </a:r>
                  <a:endParaRPr kumimoji="0" lang="zh-TW" altLang="en-US" sz="1800" b="0" i="0" u="none" strike="noStrike" kern="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grpSp>
          <p:sp>
            <p:nvSpPr>
              <p:cNvPr id="21" name="手繪多邊形 32">
                <a:extLst>
                  <a:ext uri="{FF2B5EF4-FFF2-40B4-BE49-F238E27FC236}">
                    <a16:creationId xmlns:a16="http://schemas.microsoft.com/office/drawing/2014/main" id="{652C90F3-761C-4FED-943A-2F46681DDC3C}"/>
                  </a:ext>
                </a:extLst>
              </p:cNvPr>
              <p:cNvSpPr/>
              <p:nvPr/>
            </p:nvSpPr>
            <p:spPr>
              <a:xfrm>
                <a:off x="4878413" y="2324073"/>
                <a:ext cx="1525052" cy="306589"/>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eaLnBrk="0" fontAlgn="base" hangingPunct="0">
                  <a:lnSpc>
                    <a:spcPct val="90000"/>
                  </a:lnSpc>
                  <a:spcBef>
                    <a:spcPct val="0"/>
                  </a:spcBef>
                  <a:spcAft>
                    <a:spcPct val="35000"/>
                  </a:spcAft>
                  <a:defRPr/>
                </a:pPr>
                <a:r>
                  <a:rPr lang="en-US" altLang="zh-TW" sz="1400" b="1" dirty="0">
                    <a:solidFill>
                      <a:srgbClr val="2E2E2E"/>
                    </a:solidFill>
                    <a:latin typeface="Calibri" panose="020F0502020204030204" pitchFamily="34" charset="0"/>
                    <a:ea typeface="新細明體" panose="02020500000000000000" pitchFamily="18" charset="-120"/>
                    <a:cs typeface="Calibri" panose="020F0502020204030204" pitchFamily="34" charset="0"/>
                  </a:rPr>
                  <a:t>Gesture Control</a:t>
                </a:r>
                <a:endParaRPr kumimoji="0" lang="en-US" altLang="zh-TW" sz="1400" b="1" i="0" u="none" strike="noStrike" kern="1200" cap="none" spc="0" normalizeH="0" baseline="0" noProof="0" dirty="0">
                  <a:ln>
                    <a:noFill/>
                  </a:ln>
                  <a:solidFill>
                    <a:srgbClr val="2E2E2E"/>
                  </a:solidFill>
                  <a:effectLst/>
                  <a:uLnTx/>
                  <a:uFillTx/>
                  <a:latin typeface="Calibri" panose="020F0502020204030204" pitchFamily="34" charset="0"/>
                  <a:ea typeface="新細明體" panose="02020500000000000000" pitchFamily="18" charset="-120"/>
                  <a:cs typeface="Calibri" panose="020F0502020204030204" pitchFamily="34" charset="0"/>
                </a:endParaRPr>
              </a:p>
            </p:txBody>
          </p:sp>
        </p:grpSp>
        <p:pic>
          <p:nvPicPr>
            <p:cNvPr id="14" name="圖片 13">
              <a:extLst>
                <a:ext uri="{FF2B5EF4-FFF2-40B4-BE49-F238E27FC236}">
                  <a16:creationId xmlns:a16="http://schemas.microsoft.com/office/drawing/2014/main" id="{89FE5B93-3742-4FEA-93EA-230AE1C93F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1560" y="1690711"/>
              <a:ext cx="1525053" cy="1143790"/>
            </a:xfrm>
            <a:prstGeom prst="rect">
              <a:avLst/>
            </a:prstGeom>
          </p:spPr>
        </p:pic>
      </p:grpSp>
    </p:spTree>
    <p:extLst>
      <p:ext uri="{BB962C8B-B14F-4D97-AF65-F5344CB8AC3E}">
        <p14:creationId xmlns:p14="http://schemas.microsoft.com/office/powerpoint/2010/main" val="1930005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字方塊 41"/>
          <p:cNvSpPr txBox="1"/>
          <p:nvPr/>
        </p:nvSpPr>
        <p:spPr>
          <a:xfrm>
            <a:off x="388095" y="358882"/>
            <a:ext cx="3451445" cy="954107"/>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Lumens Products</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pitchFamily="2" charset="-122"/>
                <a:cs typeface="+mn-cs"/>
              </a:rPr>
              <a:t>Integration</a:t>
            </a:r>
            <a:endParaRPr kumimoji="0" lang="en-US" altLang="zh-TW" sz="3600" b="1" i="0" u="none" strike="noStrike" kern="1200" cap="none" spc="0" normalizeH="0" baseline="0" noProof="0" dirty="0">
              <a:ln>
                <a:noFill/>
              </a:ln>
              <a:solidFill>
                <a:srgbClr val="002060"/>
              </a:solidFill>
              <a:effectLst/>
              <a:uLnTx/>
              <a:uFillTx/>
              <a:latin typeface="Calibri" panose="020F0502020204030204" pitchFamily="34" charset="0"/>
              <a:ea typeface="新細明體" panose="02020500000000000000" pitchFamily="18" charset="-120"/>
              <a:cs typeface="+mn-cs"/>
            </a:endParaRPr>
          </a:p>
        </p:txBody>
      </p:sp>
      <p:sp>
        <p:nvSpPr>
          <p:cNvPr id="29" name="手繪多邊形 37">
            <a:extLst>
              <a:ext uri="{FF2B5EF4-FFF2-40B4-BE49-F238E27FC236}">
                <a16:creationId xmlns:a16="http://schemas.microsoft.com/office/drawing/2014/main" id="{88EF7D18-AD1B-478A-9AD6-74069F524B70}"/>
              </a:ext>
            </a:extLst>
          </p:cNvPr>
          <p:cNvSpPr/>
          <p:nvPr/>
        </p:nvSpPr>
        <p:spPr>
          <a:xfrm>
            <a:off x="4920190" y="1513740"/>
            <a:ext cx="1918353"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Aft>
                <a:spcPct val="35000"/>
              </a:spcAft>
            </a:pPr>
            <a:r>
              <a:rPr lang="en-US" altLang="zh-TW" sz="1600" b="1" dirty="0">
                <a:solidFill>
                  <a:srgbClr val="2E2E2E"/>
                </a:solidFill>
                <a:latin typeface="Calibri" panose="020F0502020204030204" pitchFamily="34" charset="0"/>
                <a:cs typeface="Calibri" panose="020F0502020204030204" pitchFamily="34" charset="0"/>
              </a:rPr>
              <a:t>VC-TR40</a:t>
            </a:r>
          </a:p>
        </p:txBody>
      </p:sp>
      <p:pic>
        <p:nvPicPr>
          <p:cNvPr id="40" name="圖片 39">
            <a:extLst>
              <a:ext uri="{FF2B5EF4-FFF2-40B4-BE49-F238E27FC236}">
                <a16:creationId xmlns:a16="http://schemas.microsoft.com/office/drawing/2014/main" id="{8E3DFFAE-609B-4DF6-AB48-9F50568600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8248" y="552581"/>
            <a:ext cx="1764293" cy="992709"/>
          </a:xfrm>
          <a:prstGeom prst="rect">
            <a:avLst/>
          </a:prstGeom>
        </p:spPr>
      </p:pic>
      <p:grpSp>
        <p:nvGrpSpPr>
          <p:cNvPr id="3" name="群組 2">
            <a:extLst>
              <a:ext uri="{FF2B5EF4-FFF2-40B4-BE49-F238E27FC236}">
                <a16:creationId xmlns:a16="http://schemas.microsoft.com/office/drawing/2014/main" id="{E3423E8A-B168-4A30-944D-4EF16BDE1E6F}"/>
              </a:ext>
            </a:extLst>
          </p:cNvPr>
          <p:cNvGrpSpPr/>
          <p:nvPr/>
        </p:nvGrpSpPr>
        <p:grpSpPr>
          <a:xfrm>
            <a:off x="2113817" y="3296466"/>
            <a:ext cx="2160000" cy="1626117"/>
            <a:chOff x="3224898" y="3103591"/>
            <a:chExt cx="2160000" cy="1626117"/>
          </a:xfrm>
        </p:grpSpPr>
        <p:sp>
          <p:nvSpPr>
            <p:cNvPr id="22" name="圓角矩形 21"/>
            <p:cNvSpPr/>
            <p:nvPr/>
          </p:nvSpPr>
          <p:spPr>
            <a:xfrm>
              <a:off x="3224898" y="3103591"/>
              <a:ext cx="2160000" cy="1620000"/>
            </a:xfrm>
            <a:prstGeom prst="roundRect">
              <a:avLst>
                <a:gd name="adj" fmla="val 72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手繪多邊形 19">
              <a:extLst>
                <a:ext uri="{FF2B5EF4-FFF2-40B4-BE49-F238E27FC236}">
                  <a16:creationId xmlns:a16="http://schemas.microsoft.com/office/drawing/2014/main" id="{3DC9B6D4-E0F5-4647-A7E8-9E241283AC07}"/>
                </a:ext>
              </a:extLst>
            </p:cNvPr>
            <p:cNvSpPr/>
            <p:nvPr/>
          </p:nvSpPr>
          <p:spPr>
            <a:xfrm>
              <a:off x="3340813" y="4453417"/>
              <a:ext cx="1918353" cy="276291"/>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Bef>
                  <a:spcPct val="0"/>
                </a:spcBef>
                <a:spcAft>
                  <a:spcPct val="35000"/>
                </a:spcAft>
              </a:pPr>
              <a:r>
                <a:rPr lang="en-US" altLang="zh-TW" sz="1600" b="1" dirty="0">
                  <a:latin typeface="Calibri" panose="020F0502020204030204" pitchFamily="34" charset="0"/>
                  <a:cs typeface="Calibri" panose="020F0502020204030204" pitchFamily="34" charset="0"/>
                </a:rPr>
                <a:t>Media Processor</a:t>
              </a:r>
              <a:endParaRPr lang="zh-TW" altLang="en-US" sz="1600" b="1" dirty="0">
                <a:latin typeface="Calibri" panose="020F0502020204030204" pitchFamily="34" charset="0"/>
                <a:cs typeface="Calibri" panose="020F0502020204030204" pitchFamily="34" charset="0"/>
              </a:endParaRPr>
            </a:p>
          </p:txBody>
        </p:sp>
        <p:pic>
          <p:nvPicPr>
            <p:cNvPr id="60" name="圖片 59">
              <a:extLst>
                <a:ext uri="{FF2B5EF4-FFF2-40B4-BE49-F238E27FC236}">
                  <a16:creationId xmlns:a16="http://schemas.microsoft.com/office/drawing/2014/main" id="{F5292059-752C-4025-81DF-B783B3C223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012" t="40777" r="10040" b="39546"/>
            <a:stretch/>
          </p:blipFill>
          <p:spPr>
            <a:xfrm>
              <a:off x="3490150" y="3304505"/>
              <a:ext cx="1609837" cy="331816"/>
            </a:xfrm>
            <a:prstGeom prst="rect">
              <a:avLst/>
            </a:prstGeom>
          </p:spPr>
        </p:pic>
        <p:sp>
          <p:nvSpPr>
            <p:cNvPr id="62" name="文字方塊 61">
              <a:extLst>
                <a:ext uri="{FF2B5EF4-FFF2-40B4-BE49-F238E27FC236}">
                  <a16:creationId xmlns:a16="http://schemas.microsoft.com/office/drawing/2014/main" id="{B9EE3CE9-5104-4A93-8911-F1A3A339C00B}"/>
                </a:ext>
              </a:extLst>
            </p:cNvPr>
            <p:cNvSpPr txBox="1"/>
            <p:nvPr/>
          </p:nvSpPr>
          <p:spPr>
            <a:xfrm>
              <a:off x="4010283" y="3560236"/>
              <a:ext cx="611413" cy="276999"/>
            </a:xfrm>
            <a:prstGeom prst="rect">
              <a:avLst/>
            </a:prstGeom>
            <a:noFill/>
          </p:spPr>
          <p:txBody>
            <a:bodyPr wrap="square" rtlCol="0">
              <a:spAutoFit/>
            </a:bodyPr>
            <a:lstStyle/>
            <a:p>
              <a:r>
                <a:rPr lang="en-US" sz="1200" dirty="0"/>
                <a:t>LC200</a:t>
              </a:r>
            </a:p>
          </p:txBody>
        </p:sp>
        <p:sp>
          <p:nvSpPr>
            <p:cNvPr id="63" name="文字方塊 62">
              <a:extLst>
                <a:ext uri="{FF2B5EF4-FFF2-40B4-BE49-F238E27FC236}">
                  <a16:creationId xmlns:a16="http://schemas.microsoft.com/office/drawing/2014/main" id="{50D9314F-2626-4AEC-B408-C9DCCA9D313B}"/>
                </a:ext>
              </a:extLst>
            </p:cNvPr>
            <p:cNvSpPr txBox="1"/>
            <p:nvPr/>
          </p:nvSpPr>
          <p:spPr>
            <a:xfrm>
              <a:off x="4010283" y="4176418"/>
              <a:ext cx="963792" cy="276999"/>
            </a:xfrm>
            <a:prstGeom prst="rect">
              <a:avLst/>
            </a:prstGeom>
            <a:noFill/>
          </p:spPr>
          <p:txBody>
            <a:bodyPr wrap="square" rtlCol="0">
              <a:spAutoFit/>
            </a:bodyPr>
            <a:lstStyle/>
            <a:p>
              <a:r>
                <a:rPr lang="en-US" sz="1200" dirty="0"/>
                <a:t>LC100</a:t>
              </a:r>
            </a:p>
          </p:txBody>
        </p:sp>
      </p:grpSp>
      <p:grpSp>
        <p:nvGrpSpPr>
          <p:cNvPr id="4" name="群組 3">
            <a:extLst>
              <a:ext uri="{FF2B5EF4-FFF2-40B4-BE49-F238E27FC236}">
                <a16:creationId xmlns:a16="http://schemas.microsoft.com/office/drawing/2014/main" id="{DEC4F723-C0BF-472E-A1C7-C811C812F1CC}"/>
              </a:ext>
            </a:extLst>
          </p:cNvPr>
          <p:cNvGrpSpPr/>
          <p:nvPr/>
        </p:nvGrpSpPr>
        <p:grpSpPr>
          <a:xfrm>
            <a:off x="4396656" y="3296466"/>
            <a:ext cx="2160000" cy="1620000"/>
            <a:chOff x="5519842" y="3103591"/>
            <a:chExt cx="2160000" cy="1620000"/>
          </a:xfrm>
        </p:grpSpPr>
        <p:sp>
          <p:nvSpPr>
            <p:cNvPr id="51" name="圓角矩形 21">
              <a:extLst>
                <a:ext uri="{FF2B5EF4-FFF2-40B4-BE49-F238E27FC236}">
                  <a16:creationId xmlns:a16="http://schemas.microsoft.com/office/drawing/2014/main" id="{B533FB4E-69E1-4A45-990B-956BA756F80B}"/>
                </a:ext>
              </a:extLst>
            </p:cNvPr>
            <p:cNvSpPr/>
            <p:nvPr/>
          </p:nvSpPr>
          <p:spPr>
            <a:xfrm>
              <a:off x="5519842" y="3103591"/>
              <a:ext cx="2160000" cy="1620000"/>
            </a:xfrm>
            <a:prstGeom prst="roundRect">
              <a:avLst>
                <a:gd name="adj" fmla="val 72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手繪多邊形 32"/>
            <p:cNvSpPr/>
            <p:nvPr/>
          </p:nvSpPr>
          <p:spPr>
            <a:xfrm>
              <a:off x="5937296" y="4414973"/>
              <a:ext cx="1325091" cy="306589"/>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marL="0" marR="0" lvl="0" indent="0" algn="ctr" defTabSz="488938" rtl="0" eaLnBrk="0" fontAlgn="base" latinLnBrk="0" hangingPunct="0">
                <a:lnSpc>
                  <a:spcPct val="90000"/>
                </a:lnSpc>
                <a:spcBef>
                  <a:spcPct val="0"/>
                </a:spcBef>
                <a:spcAft>
                  <a:spcPct val="35000"/>
                </a:spcAft>
                <a:buClrTx/>
                <a:buSzTx/>
                <a:buFontTx/>
                <a:buNone/>
                <a:tabLst/>
                <a:defRPr/>
              </a:pPr>
              <a:r>
                <a:rPr kumimoji="0" lang="en-US" altLang="zh-TW" sz="1600" b="1" i="0" u="none" strike="noStrike" kern="1200" cap="none" spc="0" normalizeH="0" baseline="0" noProof="0" dirty="0">
                  <a:ln>
                    <a:noFill/>
                  </a:ln>
                  <a:solidFill>
                    <a:srgbClr val="2E2E2E"/>
                  </a:solidFill>
                  <a:effectLst/>
                  <a:uLnTx/>
                  <a:uFillTx/>
                  <a:latin typeface="Calibri" panose="020F0502020204030204" pitchFamily="34" charset="0"/>
                  <a:ea typeface="新細明體" panose="02020500000000000000" pitchFamily="18" charset="-120"/>
                  <a:cs typeface="Calibri" panose="020F0502020204030204" pitchFamily="34" charset="0"/>
                </a:rPr>
                <a:t>Accessory</a:t>
              </a:r>
            </a:p>
          </p:txBody>
        </p:sp>
        <p:sp>
          <p:nvSpPr>
            <p:cNvPr id="54" name="矩形 53">
              <a:extLst>
                <a:ext uri="{FF2B5EF4-FFF2-40B4-BE49-F238E27FC236}">
                  <a16:creationId xmlns:a16="http://schemas.microsoft.com/office/drawing/2014/main" id="{682BBD1C-7D09-4761-B058-D95FC515F04C}"/>
                </a:ext>
              </a:extLst>
            </p:cNvPr>
            <p:cNvSpPr/>
            <p:nvPr/>
          </p:nvSpPr>
          <p:spPr>
            <a:xfrm>
              <a:off x="7016857" y="3957632"/>
              <a:ext cx="618978" cy="230832"/>
            </a:xfrm>
            <a:prstGeom prst="rect">
              <a:avLst/>
            </a:prstGeom>
          </p:spPr>
          <p:txBody>
            <a:bodyPr wrap="square">
              <a:spAutoFit/>
            </a:bodyPr>
            <a:lstStyle/>
            <a:p>
              <a:r>
                <a:rPr lang="en-US" sz="900" dirty="0"/>
                <a:t>WM15</a:t>
              </a:r>
            </a:p>
          </p:txBody>
        </p:sp>
        <p:pic>
          <p:nvPicPr>
            <p:cNvPr id="55" name="圖片 54">
              <a:extLst>
                <a:ext uri="{FF2B5EF4-FFF2-40B4-BE49-F238E27FC236}">
                  <a16:creationId xmlns:a16="http://schemas.microsoft.com/office/drawing/2014/main" id="{DC5B1CA4-F6BD-434E-8386-8EA3B0554C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0923" y="3508664"/>
              <a:ext cx="1011713" cy="758595"/>
            </a:xfrm>
            <a:prstGeom prst="rect">
              <a:avLst/>
            </a:prstGeom>
          </p:spPr>
        </p:pic>
        <p:pic>
          <p:nvPicPr>
            <p:cNvPr id="57" name="圖片 56">
              <a:extLst>
                <a:ext uri="{FF2B5EF4-FFF2-40B4-BE49-F238E27FC236}">
                  <a16:creationId xmlns:a16="http://schemas.microsoft.com/office/drawing/2014/main" id="{2852D727-FFD7-474E-8A54-F0DA77F228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4404" y="3638020"/>
              <a:ext cx="741217" cy="555913"/>
            </a:xfrm>
            <a:prstGeom prst="rect">
              <a:avLst/>
            </a:prstGeom>
          </p:spPr>
        </p:pic>
        <p:sp>
          <p:nvSpPr>
            <p:cNvPr id="58" name="矩形 57">
              <a:extLst>
                <a:ext uri="{FF2B5EF4-FFF2-40B4-BE49-F238E27FC236}">
                  <a16:creationId xmlns:a16="http://schemas.microsoft.com/office/drawing/2014/main" id="{E0B62B0D-5758-4B54-997A-F4730ADE8CFD}"/>
                </a:ext>
              </a:extLst>
            </p:cNvPr>
            <p:cNvSpPr/>
            <p:nvPr/>
          </p:nvSpPr>
          <p:spPr>
            <a:xfrm>
              <a:off x="5741683" y="3943215"/>
              <a:ext cx="618979" cy="230832"/>
            </a:xfrm>
            <a:prstGeom prst="rect">
              <a:avLst/>
            </a:prstGeom>
          </p:spPr>
          <p:txBody>
            <a:bodyPr wrap="square">
              <a:spAutoFit/>
            </a:bodyPr>
            <a:lstStyle/>
            <a:p>
              <a:r>
                <a:rPr lang="en-US" sz="900" dirty="0"/>
                <a:t>WM14</a:t>
              </a:r>
            </a:p>
          </p:txBody>
        </p:sp>
        <p:sp>
          <p:nvSpPr>
            <p:cNvPr id="64" name="手繪多邊形 29">
              <a:extLst>
                <a:ext uri="{FF2B5EF4-FFF2-40B4-BE49-F238E27FC236}">
                  <a16:creationId xmlns:a16="http://schemas.microsoft.com/office/drawing/2014/main" id="{19B2D136-383E-434B-AEEE-84D32C2B8917}"/>
                </a:ext>
              </a:extLst>
            </p:cNvPr>
            <p:cNvSpPr/>
            <p:nvPr/>
          </p:nvSpPr>
          <p:spPr>
            <a:xfrm>
              <a:off x="5980348" y="3217668"/>
              <a:ext cx="1273982" cy="30983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a:lnSpc>
                  <a:spcPct val="90000"/>
                </a:lnSpc>
                <a:spcBef>
                  <a:spcPct val="0"/>
                </a:spcBef>
                <a:spcAft>
                  <a:spcPct val="35000"/>
                </a:spcAft>
              </a:pPr>
              <a:r>
                <a:rPr lang="en-US" altLang="zh-TW" sz="1400" dirty="0">
                  <a:latin typeface="+mj-lt"/>
                  <a:cs typeface="Calibri" panose="020F0502020204030204" pitchFamily="34" charset="0"/>
                </a:rPr>
                <a:t>Mounting</a:t>
              </a:r>
              <a:endParaRPr lang="zh-TW" altLang="en-US" sz="1400" dirty="0">
                <a:latin typeface="+mj-lt"/>
                <a:cs typeface="Calibri" panose="020F0502020204030204" pitchFamily="34" charset="0"/>
              </a:endParaRPr>
            </a:p>
          </p:txBody>
        </p:sp>
      </p:grpSp>
      <p:grpSp>
        <p:nvGrpSpPr>
          <p:cNvPr id="2" name="群組 1">
            <a:extLst>
              <a:ext uri="{FF2B5EF4-FFF2-40B4-BE49-F238E27FC236}">
                <a16:creationId xmlns:a16="http://schemas.microsoft.com/office/drawing/2014/main" id="{6FA1BB68-A93E-4C00-A64E-6511E90F408F}"/>
              </a:ext>
            </a:extLst>
          </p:cNvPr>
          <p:cNvGrpSpPr/>
          <p:nvPr/>
        </p:nvGrpSpPr>
        <p:grpSpPr>
          <a:xfrm>
            <a:off x="3748935" y="1978951"/>
            <a:ext cx="5084594" cy="1205822"/>
            <a:chOff x="6081971" y="3748564"/>
            <a:chExt cx="2577029" cy="1140740"/>
          </a:xfrm>
        </p:grpSpPr>
        <p:sp>
          <p:nvSpPr>
            <p:cNvPr id="65" name="圓角矩形 21">
              <a:extLst>
                <a:ext uri="{FF2B5EF4-FFF2-40B4-BE49-F238E27FC236}">
                  <a16:creationId xmlns:a16="http://schemas.microsoft.com/office/drawing/2014/main" id="{4D8DF20F-CAD8-4F7B-AED8-394D9521EAD8}"/>
                </a:ext>
              </a:extLst>
            </p:cNvPr>
            <p:cNvSpPr/>
            <p:nvPr/>
          </p:nvSpPr>
          <p:spPr>
            <a:xfrm>
              <a:off x="6081971" y="3748564"/>
              <a:ext cx="2577029" cy="1140740"/>
            </a:xfrm>
            <a:prstGeom prst="roundRect">
              <a:avLst>
                <a:gd name="adj" fmla="val 72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手繪多邊形 32">
              <a:extLst>
                <a:ext uri="{FF2B5EF4-FFF2-40B4-BE49-F238E27FC236}">
                  <a16:creationId xmlns:a16="http://schemas.microsoft.com/office/drawing/2014/main" id="{A505BB1A-04F4-4082-853B-F3523049D000}"/>
                </a:ext>
              </a:extLst>
            </p:cNvPr>
            <p:cNvSpPr/>
            <p:nvPr/>
          </p:nvSpPr>
          <p:spPr>
            <a:xfrm>
              <a:off x="6560661" y="4503252"/>
              <a:ext cx="1641910"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marL="0" marR="0" lvl="0" indent="0" algn="ctr" defTabSz="488938" rtl="0" eaLnBrk="0" fontAlgn="base" latinLnBrk="0" hangingPunct="0">
                <a:lnSpc>
                  <a:spcPct val="90000"/>
                </a:lnSpc>
                <a:spcBef>
                  <a:spcPct val="0"/>
                </a:spcBef>
                <a:spcAft>
                  <a:spcPct val="35000"/>
                </a:spcAft>
                <a:buClrTx/>
                <a:buSzTx/>
                <a:buFontTx/>
                <a:buNone/>
                <a:tabLst/>
                <a:defRPr/>
              </a:pPr>
              <a:r>
                <a:rPr kumimoji="0" lang="en-US" altLang="zh-TW" sz="1600" b="1" i="0" u="none" strike="noStrike" kern="1200" cap="none" spc="0" normalizeH="0" baseline="0" noProof="0" dirty="0">
                  <a:ln>
                    <a:noFill/>
                  </a:ln>
                  <a:solidFill>
                    <a:srgbClr val="2E2E2E"/>
                  </a:solidFill>
                  <a:effectLst/>
                  <a:uLnTx/>
                  <a:uFillTx/>
                  <a:latin typeface="Calibri" panose="020F0502020204030204" pitchFamily="34" charset="0"/>
                  <a:ea typeface="新細明體" panose="02020500000000000000" pitchFamily="18" charset="-120"/>
                  <a:cs typeface="Calibri" panose="020F0502020204030204" pitchFamily="34" charset="0"/>
                </a:rPr>
                <a:t>Software</a:t>
              </a:r>
            </a:p>
          </p:txBody>
        </p:sp>
      </p:grpSp>
      <p:sp>
        <p:nvSpPr>
          <p:cNvPr id="28" name="圓角矩形 21">
            <a:extLst>
              <a:ext uri="{FF2B5EF4-FFF2-40B4-BE49-F238E27FC236}">
                <a16:creationId xmlns:a16="http://schemas.microsoft.com/office/drawing/2014/main" id="{6B204AB0-0E96-4831-BEB3-727BCDF242C0}"/>
              </a:ext>
            </a:extLst>
          </p:cNvPr>
          <p:cNvSpPr/>
          <p:nvPr/>
        </p:nvSpPr>
        <p:spPr>
          <a:xfrm>
            <a:off x="6679495" y="3288240"/>
            <a:ext cx="2160000" cy="1620000"/>
          </a:xfrm>
          <a:prstGeom prst="roundRect">
            <a:avLst>
              <a:gd name="adj" fmla="val 72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手繪多邊形 32">
            <a:extLst>
              <a:ext uri="{FF2B5EF4-FFF2-40B4-BE49-F238E27FC236}">
                <a16:creationId xmlns:a16="http://schemas.microsoft.com/office/drawing/2014/main" id="{9F5702F3-DF58-4CC7-AE59-1A8D0E2D55AB}"/>
              </a:ext>
            </a:extLst>
          </p:cNvPr>
          <p:cNvSpPr/>
          <p:nvPr/>
        </p:nvSpPr>
        <p:spPr>
          <a:xfrm>
            <a:off x="7086680" y="4610207"/>
            <a:ext cx="1325091" cy="306589"/>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marL="0" marR="0" lvl="0" indent="0" algn="ctr" defTabSz="488938" rtl="0" eaLnBrk="0" fontAlgn="base" latinLnBrk="0" hangingPunct="0">
              <a:lnSpc>
                <a:spcPct val="90000"/>
              </a:lnSpc>
              <a:spcBef>
                <a:spcPct val="0"/>
              </a:spcBef>
              <a:spcAft>
                <a:spcPct val="35000"/>
              </a:spcAft>
              <a:buClrTx/>
              <a:buSzTx/>
              <a:buFontTx/>
              <a:buNone/>
              <a:tabLst/>
              <a:defRPr/>
            </a:pPr>
            <a:r>
              <a:rPr kumimoji="0" lang="en-US" altLang="zh-TW" sz="1600" b="1" i="0" u="none" strike="noStrike" kern="1200" cap="none" spc="0" normalizeH="0" baseline="0" noProof="0" dirty="0">
                <a:ln>
                  <a:noFill/>
                </a:ln>
                <a:solidFill>
                  <a:srgbClr val="2E2E2E"/>
                </a:solidFill>
                <a:effectLst/>
                <a:uLnTx/>
                <a:uFillTx/>
                <a:latin typeface="Calibri" panose="020F0502020204030204" pitchFamily="34" charset="0"/>
                <a:ea typeface="新細明體" panose="02020500000000000000" pitchFamily="18" charset="-120"/>
                <a:cs typeface="Calibri" panose="020F0502020204030204" pitchFamily="34" charset="0"/>
              </a:rPr>
              <a:t>Controller</a:t>
            </a:r>
          </a:p>
        </p:txBody>
      </p:sp>
      <p:grpSp>
        <p:nvGrpSpPr>
          <p:cNvPr id="31" name="群組 30">
            <a:extLst>
              <a:ext uri="{FF2B5EF4-FFF2-40B4-BE49-F238E27FC236}">
                <a16:creationId xmlns:a16="http://schemas.microsoft.com/office/drawing/2014/main" id="{F7C56DD9-1D5C-4882-AE2C-566CE204C618}"/>
              </a:ext>
            </a:extLst>
          </p:cNvPr>
          <p:cNvGrpSpPr/>
          <p:nvPr/>
        </p:nvGrpSpPr>
        <p:grpSpPr>
          <a:xfrm>
            <a:off x="6857288" y="3360003"/>
            <a:ext cx="1040994" cy="670107"/>
            <a:chOff x="4603160" y="2628883"/>
            <a:chExt cx="1040994" cy="670107"/>
          </a:xfrm>
        </p:grpSpPr>
        <p:sp>
          <p:nvSpPr>
            <p:cNvPr id="32" name="文字方塊 31">
              <a:extLst>
                <a:ext uri="{FF2B5EF4-FFF2-40B4-BE49-F238E27FC236}">
                  <a16:creationId xmlns:a16="http://schemas.microsoft.com/office/drawing/2014/main" id="{738400F8-5150-4631-9B43-30F5359CE2D2}"/>
                </a:ext>
              </a:extLst>
            </p:cNvPr>
            <p:cNvSpPr txBox="1"/>
            <p:nvPr/>
          </p:nvSpPr>
          <p:spPr>
            <a:xfrm>
              <a:off x="4603160" y="2628883"/>
              <a:ext cx="575799" cy="230832"/>
            </a:xfrm>
            <a:prstGeom prst="rect">
              <a:avLst/>
            </a:prstGeom>
            <a:noFill/>
          </p:spPr>
          <p:txBody>
            <a:bodyPr wrap="none" rtlCol="0">
              <a:spAutoFit/>
            </a:bodyPr>
            <a:lstStyle/>
            <a:p>
              <a:r>
                <a:rPr lang="en-US" sz="900" dirty="0"/>
                <a:t>VS-KB30</a:t>
              </a:r>
            </a:p>
          </p:txBody>
        </p:sp>
        <p:pic>
          <p:nvPicPr>
            <p:cNvPr id="34" name="圖片 33">
              <a:extLst>
                <a:ext uri="{FF2B5EF4-FFF2-40B4-BE49-F238E27FC236}">
                  <a16:creationId xmlns:a16="http://schemas.microsoft.com/office/drawing/2014/main" id="{A9F15DF2-36E1-4F24-9BB6-8E86E66284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46687" y="2852270"/>
              <a:ext cx="997467" cy="446720"/>
            </a:xfrm>
            <a:prstGeom prst="rect">
              <a:avLst/>
            </a:prstGeom>
          </p:spPr>
        </p:pic>
      </p:grpSp>
      <p:pic>
        <p:nvPicPr>
          <p:cNvPr id="35" name="圖片 34">
            <a:extLst>
              <a:ext uri="{FF2B5EF4-FFF2-40B4-BE49-F238E27FC236}">
                <a16:creationId xmlns:a16="http://schemas.microsoft.com/office/drawing/2014/main" id="{DB57C73A-5E37-4D69-BC02-777E452A3C6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0379" y="3904197"/>
            <a:ext cx="1178219" cy="883664"/>
          </a:xfrm>
          <a:prstGeom prst="rect">
            <a:avLst/>
          </a:prstGeom>
        </p:spPr>
      </p:pic>
      <p:sp>
        <p:nvSpPr>
          <p:cNvPr id="36" name="文字方塊 35">
            <a:extLst>
              <a:ext uri="{FF2B5EF4-FFF2-40B4-BE49-F238E27FC236}">
                <a16:creationId xmlns:a16="http://schemas.microsoft.com/office/drawing/2014/main" id="{9EC59B06-9407-4D53-815F-079EB7443581}"/>
              </a:ext>
            </a:extLst>
          </p:cNvPr>
          <p:cNvSpPr txBox="1"/>
          <p:nvPr/>
        </p:nvSpPr>
        <p:spPr>
          <a:xfrm>
            <a:off x="8333255" y="4061310"/>
            <a:ext cx="513282" cy="230832"/>
          </a:xfrm>
          <a:prstGeom prst="rect">
            <a:avLst/>
          </a:prstGeom>
          <a:noFill/>
        </p:spPr>
        <p:txBody>
          <a:bodyPr wrap="none" rtlCol="0">
            <a:spAutoFit/>
          </a:bodyPr>
          <a:lstStyle/>
          <a:p>
            <a:r>
              <a:rPr lang="en-US" sz="900" dirty="0"/>
              <a:t>VS-K20</a:t>
            </a:r>
          </a:p>
        </p:txBody>
      </p:sp>
      <p:pic>
        <p:nvPicPr>
          <p:cNvPr id="37" name="圖片 36">
            <a:extLst>
              <a:ext uri="{FF2B5EF4-FFF2-40B4-BE49-F238E27FC236}">
                <a16:creationId xmlns:a16="http://schemas.microsoft.com/office/drawing/2014/main" id="{F74C3889-8709-45E5-B053-93223B3952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91087" y="2014140"/>
            <a:ext cx="944482" cy="944482"/>
          </a:xfrm>
          <a:prstGeom prst="rect">
            <a:avLst/>
          </a:prstGeom>
        </p:spPr>
      </p:pic>
      <p:pic>
        <p:nvPicPr>
          <p:cNvPr id="38" name="圖片 37">
            <a:extLst>
              <a:ext uri="{FF2B5EF4-FFF2-40B4-BE49-F238E27FC236}">
                <a16:creationId xmlns:a16="http://schemas.microsoft.com/office/drawing/2014/main" id="{D400B526-23CB-4038-8BCE-FA11F9659B5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44699" y="2212748"/>
            <a:ext cx="540000" cy="540000"/>
          </a:xfrm>
          <a:prstGeom prst="rect">
            <a:avLst/>
          </a:prstGeom>
        </p:spPr>
      </p:pic>
      <p:pic>
        <p:nvPicPr>
          <p:cNvPr id="39" name="圖片 38">
            <a:extLst>
              <a:ext uri="{FF2B5EF4-FFF2-40B4-BE49-F238E27FC236}">
                <a16:creationId xmlns:a16="http://schemas.microsoft.com/office/drawing/2014/main" id="{10334B7B-3D1F-4F82-8A9E-B947354FDAB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91144" y="2231339"/>
            <a:ext cx="540000" cy="540000"/>
          </a:xfrm>
          <a:prstGeom prst="rect">
            <a:avLst/>
          </a:prstGeom>
        </p:spPr>
      </p:pic>
      <p:pic>
        <p:nvPicPr>
          <p:cNvPr id="43" name="圖片 42">
            <a:extLst>
              <a:ext uri="{FF2B5EF4-FFF2-40B4-BE49-F238E27FC236}">
                <a16:creationId xmlns:a16="http://schemas.microsoft.com/office/drawing/2014/main" id="{3D2F091B-9918-4D0F-939E-181B6656B51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23491" y="2198073"/>
            <a:ext cx="599397" cy="599397"/>
          </a:xfrm>
          <a:prstGeom prst="rect">
            <a:avLst/>
          </a:prstGeom>
        </p:spPr>
      </p:pic>
      <p:pic>
        <p:nvPicPr>
          <p:cNvPr id="45" name="圖片 44">
            <a:extLst>
              <a:ext uri="{FF2B5EF4-FFF2-40B4-BE49-F238E27FC236}">
                <a16:creationId xmlns:a16="http://schemas.microsoft.com/office/drawing/2014/main" id="{8DDF0A20-345A-4D2A-A29E-06A36D71ED6B}"/>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444" b="97473" l="6271" r="94389">
                        <a14:foregroundMark x1="44224" y1="44765" x2="44224" y2="44765"/>
                        <a14:foregroundMark x1="45545" y1="33935" x2="40264" y2="56679"/>
                        <a14:foregroundMark x1="37954" y1="62455" x2="55776" y2="66065"/>
                        <a14:foregroundMark x1="58746" y1="29964" x2="58746" y2="29964"/>
                        <a14:foregroundMark x1="70627" y1="31408" x2="70627" y2="31408"/>
                      </a14:backgroundRemoval>
                    </a14:imgEffect>
                  </a14:imgLayer>
                </a14:imgProps>
              </a:ext>
            </a:extLst>
          </a:blip>
          <a:stretch>
            <a:fillRect/>
          </a:stretch>
        </p:blipFill>
        <p:spPr>
          <a:xfrm>
            <a:off x="4012548" y="2224730"/>
            <a:ext cx="630065" cy="576000"/>
          </a:xfrm>
          <a:prstGeom prst="rect">
            <a:avLst/>
          </a:prstGeom>
        </p:spPr>
      </p:pic>
      <p:pic>
        <p:nvPicPr>
          <p:cNvPr id="8" name="圖片 7">
            <a:extLst>
              <a:ext uri="{FF2B5EF4-FFF2-40B4-BE49-F238E27FC236}">
                <a16:creationId xmlns:a16="http://schemas.microsoft.com/office/drawing/2014/main" id="{06DA755B-C82B-4352-A97E-10620448E41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30978" y="2187121"/>
            <a:ext cx="584218" cy="584218"/>
          </a:xfrm>
          <a:prstGeom prst="rect">
            <a:avLst/>
          </a:prstGeom>
        </p:spPr>
      </p:pic>
      <p:sp>
        <p:nvSpPr>
          <p:cNvPr id="47" name="文字方塊 46">
            <a:extLst>
              <a:ext uri="{FF2B5EF4-FFF2-40B4-BE49-F238E27FC236}">
                <a16:creationId xmlns:a16="http://schemas.microsoft.com/office/drawing/2014/main" id="{7E25623C-C63D-46E3-8EE4-80235641ACA7}"/>
              </a:ext>
            </a:extLst>
          </p:cNvPr>
          <p:cNvSpPr txBox="1"/>
          <p:nvPr/>
        </p:nvSpPr>
        <p:spPr>
          <a:xfrm>
            <a:off x="410862" y="1289962"/>
            <a:ext cx="3513463" cy="73866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zh-TW"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VC-TR40</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altLang="zh-TW"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is compatible with Lumens  products like media processor LC200, LC100 and Camera controller VS-KB30, VS-KB20.</a:t>
            </a:r>
          </a:p>
        </p:txBody>
      </p:sp>
      <p:sp>
        <p:nvSpPr>
          <p:cNvPr id="48" name="文字方塊 47">
            <a:extLst>
              <a:ext uri="{FF2B5EF4-FFF2-40B4-BE49-F238E27FC236}">
                <a16:creationId xmlns:a16="http://schemas.microsoft.com/office/drawing/2014/main" id="{BE09B018-52C4-4A6B-9FF6-48A227A6522A}"/>
              </a:ext>
            </a:extLst>
          </p:cNvPr>
          <p:cNvSpPr txBox="1"/>
          <p:nvPr/>
        </p:nvSpPr>
        <p:spPr>
          <a:xfrm>
            <a:off x="408431" y="1997099"/>
            <a:ext cx="3289705" cy="954107"/>
          </a:xfrm>
          <a:prstGeom prst="rect">
            <a:avLst/>
          </a:prstGeom>
          <a:noFill/>
        </p:spPr>
        <p:txBody>
          <a:bodyPr wrap="square" rtlCol="0">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1400" b="0" i="0" u="none" strike="noStrike" cap="none" spc="0" normalizeH="0" baseline="0">
                <a:ln>
                  <a:noFill/>
                </a:ln>
                <a:solidFill>
                  <a:prstClr val="black"/>
                </a:solidFill>
                <a:effectLst/>
                <a:uLnTx/>
                <a:uFillTx/>
                <a:latin typeface="Calibri" panose="020F0502020204030204" pitchFamily="34" charset="0"/>
              </a:defRPr>
            </a:lvl1pPr>
          </a:lstStyle>
          <a:p>
            <a:r>
              <a:rPr lang="en-US" altLang="zh-TW" dirty="0"/>
              <a:t>It is also compatible with Lumens software like </a:t>
            </a:r>
            <a:r>
              <a:rPr lang="en-US" altLang="zh-TW" dirty="0" err="1"/>
              <a:t>CamConnect</a:t>
            </a:r>
            <a:r>
              <a:rPr lang="en-US" altLang="zh-TW" dirty="0"/>
              <a:t>, Deployment Tool, Virtual camera…, providing users use more convenience. </a:t>
            </a:r>
          </a:p>
        </p:txBody>
      </p:sp>
      <p:pic>
        <p:nvPicPr>
          <p:cNvPr id="6" name="圖片 5">
            <a:extLst>
              <a:ext uri="{FF2B5EF4-FFF2-40B4-BE49-F238E27FC236}">
                <a16:creationId xmlns:a16="http://schemas.microsoft.com/office/drawing/2014/main" id="{4F596EB2-12C8-4554-9C10-99A60EF5D76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28791" y="3627854"/>
            <a:ext cx="1661427" cy="1246070"/>
          </a:xfrm>
          <a:prstGeom prst="rect">
            <a:avLst/>
          </a:prstGeom>
        </p:spPr>
      </p:pic>
    </p:spTree>
    <p:extLst>
      <p:ext uri="{BB962C8B-B14F-4D97-AF65-F5344CB8AC3E}">
        <p14:creationId xmlns:p14="http://schemas.microsoft.com/office/powerpoint/2010/main" val="1535037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95A1FC91-839D-4377-8B67-7D473F55E0FD}"/>
              </a:ext>
            </a:extLst>
          </p:cNvPr>
          <p:cNvGrpSpPr/>
          <p:nvPr/>
        </p:nvGrpSpPr>
        <p:grpSpPr>
          <a:xfrm>
            <a:off x="3822759" y="2997973"/>
            <a:ext cx="2160000" cy="1825095"/>
            <a:chOff x="3229930" y="2997973"/>
            <a:chExt cx="2160000" cy="1825095"/>
          </a:xfrm>
        </p:grpSpPr>
        <p:sp>
          <p:nvSpPr>
            <p:cNvPr id="39" name="圓角矩形 38"/>
            <p:cNvSpPr/>
            <p:nvPr/>
          </p:nvSpPr>
          <p:spPr>
            <a:xfrm>
              <a:off x="3229930" y="2997973"/>
              <a:ext cx="2160000" cy="1429529"/>
            </a:xfrm>
            <a:prstGeom prst="roundRect">
              <a:avLst>
                <a:gd name="adj" fmla="val 865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手繪多邊形 18"/>
            <p:cNvSpPr/>
            <p:nvPr/>
          </p:nvSpPr>
          <p:spPr>
            <a:xfrm>
              <a:off x="3367836" y="4443176"/>
              <a:ext cx="1800000"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marL="0" marR="0" lvl="0" indent="0" algn="ctr" defTabSz="488938" rtl="0" eaLnBrk="0" fontAlgn="base" latinLnBrk="0" hangingPunct="0">
                <a:lnSpc>
                  <a:spcPct val="90000"/>
                </a:lnSpc>
                <a:spcBef>
                  <a:spcPct val="0"/>
                </a:spcBef>
                <a:spcAft>
                  <a:spcPct val="35000"/>
                </a:spcAft>
                <a:buClrTx/>
                <a:buSzTx/>
                <a:buFontTx/>
                <a:buNone/>
                <a:tabLst/>
                <a:defRPr/>
              </a:pPr>
              <a:r>
                <a:rPr kumimoji="0" lang="en-US" altLang="zh-TW" sz="1400" b="1" i="0" u="none" strike="noStrike" kern="1200" cap="none" spc="0" normalizeH="0" baseline="0" noProof="0" dirty="0">
                  <a:ln>
                    <a:noFill/>
                  </a:ln>
                  <a:solidFill>
                    <a:srgbClr val="0C1B2E"/>
                  </a:solidFill>
                  <a:effectLst/>
                  <a:uLnTx/>
                  <a:uFillTx/>
                  <a:latin typeface="Calibri" panose="020F0502020204030204" pitchFamily="34" charset="0"/>
                  <a:ea typeface="新細明體" panose="02020500000000000000" pitchFamily="18" charset="-120"/>
                  <a:cs typeface="Calibri" panose="020F0502020204030204" pitchFamily="34" charset="0"/>
                </a:rPr>
                <a:t>Streaming Platform</a:t>
              </a:r>
            </a:p>
          </p:txBody>
        </p:sp>
      </p:grpSp>
      <p:grpSp>
        <p:nvGrpSpPr>
          <p:cNvPr id="6" name="群組 5"/>
          <p:cNvGrpSpPr/>
          <p:nvPr/>
        </p:nvGrpSpPr>
        <p:grpSpPr>
          <a:xfrm>
            <a:off x="3868099" y="3124151"/>
            <a:ext cx="2163956" cy="1179739"/>
            <a:chOff x="4328478" y="4987692"/>
            <a:chExt cx="3200552" cy="1744868"/>
          </a:xfrm>
        </p:grpSpPr>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8478" y="4987692"/>
              <a:ext cx="1526882" cy="797736"/>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7918" y="5143500"/>
              <a:ext cx="968340" cy="378349"/>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1835" y="6266735"/>
              <a:ext cx="940538" cy="314337"/>
            </a:xfrm>
            <a:prstGeom prst="rect">
              <a:avLst/>
            </a:prstGeom>
          </p:spPr>
        </p:pic>
        <p:pic>
          <p:nvPicPr>
            <p:cNvPr id="10" name="圖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4204" y="5761971"/>
              <a:ext cx="831310" cy="235503"/>
            </a:xfrm>
            <a:prstGeom prst="rect">
              <a:avLst/>
            </a:prstGeom>
          </p:spPr>
        </p:pic>
        <p:pic>
          <p:nvPicPr>
            <p:cNvPr id="11" name="圖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65115" y="6162253"/>
              <a:ext cx="1140613" cy="570307"/>
            </a:xfrm>
            <a:prstGeom prst="rect">
              <a:avLst/>
            </a:prstGeom>
          </p:spPr>
        </p:pic>
        <p:pic>
          <p:nvPicPr>
            <p:cNvPr id="12" name="圖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72432" y="5809918"/>
              <a:ext cx="968339" cy="261451"/>
            </a:xfrm>
            <a:prstGeom prst="rect">
              <a:avLst/>
            </a:prstGeom>
          </p:spPr>
        </p:pic>
        <p:pic>
          <p:nvPicPr>
            <p:cNvPr id="13" name="圖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96530" y="5616459"/>
              <a:ext cx="932500" cy="484444"/>
            </a:xfrm>
            <a:prstGeom prst="rect">
              <a:avLst/>
            </a:prstGeom>
          </p:spPr>
        </p:pic>
      </p:grpSp>
      <p:grpSp>
        <p:nvGrpSpPr>
          <p:cNvPr id="23" name="群組 22">
            <a:extLst>
              <a:ext uri="{FF2B5EF4-FFF2-40B4-BE49-F238E27FC236}">
                <a16:creationId xmlns:a16="http://schemas.microsoft.com/office/drawing/2014/main" id="{E4D43C23-D834-43D8-BC17-E92982928C82}"/>
              </a:ext>
            </a:extLst>
          </p:cNvPr>
          <p:cNvGrpSpPr/>
          <p:nvPr/>
        </p:nvGrpSpPr>
        <p:grpSpPr>
          <a:xfrm>
            <a:off x="6271169" y="2997973"/>
            <a:ext cx="2160000" cy="1809421"/>
            <a:chOff x="5797551" y="3032642"/>
            <a:chExt cx="2160000" cy="1809421"/>
          </a:xfrm>
        </p:grpSpPr>
        <p:sp>
          <p:nvSpPr>
            <p:cNvPr id="46" name="圓角矩形 38">
              <a:extLst>
                <a:ext uri="{FF2B5EF4-FFF2-40B4-BE49-F238E27FC236}">
                  <a16:creationId xmlns:a16="http://schemas.microsoft.com/office/drawing/2014/main" id="{DB54591D-E282-423C-9447-9DE58C10B8B4}"/>
                </a:ext>
              </a:extLst>
            </p:cNvPr>
            <p:cNvSpPr/>
            <p:nvPr/>
          </p:nvSpPr>
          <p:spPr>
            <a:xfrm>
              <a:off x="5797551" y="3032642"/>
              <a:ext cx="2160000" cy="1429529"/>
            </a:xfrm>
            <a:prstGeom prst="roundRect">
              <a:avLst>
                <a:gd name="adj" fmla="val 865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手繪多邊形 13"/>
            <p:cNvSpPr/>
            <p:nvPr/>
          </p:nvSpPr>
          <p:spPr>
            <a:xfrm>
              <a:off x="5977551" y="4462171"/>
              <a:ext cx="1800000"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marL="0" marR="0" lvl="0" indent="0" algn="ctr" defTabSz="488938" rtl="0" eaLnBrk="0" fontAlgn="base" latinLnBrk="0" hangingPunct="0">
                <a:lnSpc>
                  <a:spcPct val="90000"/>
                </a:lnSpc>
                <a:spcBef>
                  <a:spcPct val="0"/>
                </a:spcBef>
                <a:spcAft>
                  <a:spcPct val="35000"/>
                </a:spcAft>
                <a:buClrTx/>
                <a:buSzTx/>
                <a:buFontTx/>
                <a:buNone/>
                <a:tabLst/>
                <a:defRPr/>
              </a:pPr>
              <a:r>
                <a:rPr kumimoji="0" lang="en-US" altLang="zh-TW" sz="1400" b="1" i="0" u="none" strike="noStrike" kern="1200" cap="none" spc="0" normalizeH="0" baseline="0" noProof="0" dirty="0">
                  <a:ln>
                    <a:noFill/>
                  </a:ln>
                  <a:solidFill>
                    <a:srgbClr val="2E2E2E"/>
                  </a:solidFill>
                  <a:effectLst/>
                  <a:uLnTx/>
                  <a:uFillTx/>
                  <a:latin typeface="Calibri" panose="020F0502020204030204" pitchFamily="34" charset="0"/>
                  <a:ea typeface="新細明體" panose="02020500000000000000" pitchFamily="18" charset="-120"/>
                  <a:cs typeface="Calibri" panose="020F0502020204030204" pitchFamily="34" charset="0"/>
                </a:rPr>
                <a:t>Broadcasting Software</a:t>
              </a:r>
            </a:p>
          </p:txBody>
        </p:sp>
      </p:grpSp>
      <p:grpSp>
        <p:nvGrpSpPr>
          <p:cNvPr id="15" name="群組 14"/>
          <p:cNvGrpSpPr/>
          <p:nvPr/>
        </p:nvGrpSpPr>
        <p:grpSpPr>
          <a:xfrm>
            <a:off x="6462159" y="3189553"/>
            <a:ext cx="1735583" cy="1057791"/>
            <a:chOff x="7157913" y="6105112"/>
            <a:chExt cx="1474269" cy="898527"/>
          </a:xfrm>
        </p:grpSpPr>
        <p:pic>
          <p:nvPicPr>
            <p:cNvPr id="16" name="圖片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53751" y="6643787"/>
              <a:ext cx="878040" cy="359852"/>
            </a:xfrm>
            <a:prstGeom prst="rect">
              <a:avLst/>
            </a:prstGeom>
          </p:spPr>
        </p:pic>
        <p:pic>
          <p:nvPicPr>
            <p:cNvPr id="17" name="圖片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57913" y="6105112"/>
              <a:ext cx="1304518" cy="476726"/>
            </a:xfrm>
            <a:prstGeom prst="rect">
              <a:avLst/>
            </a:prstGeom>
          </p:spPr>
        </p:pic>
        <p:pic>
          <p:nvPicPr>
            <p:cNvPr id="18" name="圖片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92680" y="6651278"/>
              <a:ext cx="339502" cy="339502"/>
            </a:xfrm>
            <a:prstGeom prst="rect">
              <a:avLst/>
            </a:prstGeom>
          </p:spPr>
        </p:pic>
      </p:grpSp>
      <p:grpSp>
        <p:nvGrpSpPr>
          <p:cNvPr id="32" name="群組 31">
            <a:extLst>
              <a:ext uri="{FF2B5EF4-FFF2-40B4-BE49-F238E27FC236}">
                <a16:creationId xmlns:a16="http://schemas.microsoft.com/office/drawing/2014/main" id="{652A1451-81F0-4727-BA5C-229F07048FF4}"/>
              </a:ext>
            </a:extLst>
          </p:cNvPr>
          <p:cNvGrpSpPr/>
          <p:nvPr/>
        </p:nvGrpSpPr>
        <p:grpSpPr>
          <a:xfrm>
            <a:off x="5385132" y="1504679"/>
            <a:ext cx="1440000" cy="1174130"/>
            <a:chOff x="4747010" y="712248"/>
            <a:chExt cx="1440000" cy="1174130"/>
          </a:xfrm>
        </p:grpSpPr>
        <p:sp>
          <p:nvSpPr>
            <p:cNvPr id="40" name="圓角矩形 39"/>
            <p:cNvSpPr/>
            <p:nvPr/>
          </p:nvSpPr>
          <p:spPr>
            <a:xfrm>
              <a:off x="4777794" y="712248"/>
              <a:ext cx="1378432" cy="1174130"/>
            </a:xfrm>
            <a:prstGeom prst="roundRect">
              <a:avLst>
                <a:gd name="adj" fmla="val 72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手繪多邊形 19"/>
            <p:cNvSpPr/>
            <p:nvPr/>
          </p:nvSpPr>
          <p:spPr>
            <a:xfrm>
              <a:off x="4747010" y="1480192"/>
              <a:ext cx="1440000"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marL="0" marR="0" lvl="0" indent="0" algn="ctr" defTabSz="488938" rtl="0" eaLnBrk="0" fontAlgn="base" latinLnBrk="0" hangingPunct="0">
                <a:lnSpc>
                  <a:spcPct val="90000"/>
                </a:lnSpc>
                <a:spcBef>
                  <a:spcPct val="0"/>
                </a:spcBef>
                <a:spcAft>
                  <a:spcPct val="35000"/>
                </a:spcAft>
                <a:buClrTx/>
                <a:buSzTx/>
                <a:buFontTx/>
                <a:buNone/>
                <a:tabLst/>
                <a:defRPr/>
              </a:pPr>
              <a:r>
                <a:rPr kumimoji="0" lang="en-US" altLang="zh-TW" sz="1600" b="1" i="0" u="none" strike="noStrike" kern="1200" cap="none" spc="0" normalizeH="0" baseline="0" noProof="0" dirty="0">
                  <a:ln>
                    <a:noFill/>
                  </a:ln>
                  <a:solidFill>
                    <a:srgbClr val="0C1B2E"/>
                  </a:solidFill>
                  <a:effectLst/>
                  <a:uLnTx/>
                  <a:uFillTx/>
                  <a:latin typeface="Calibri" panose="020F0502020204030204" pitchFamily="34" charset="0"/>
                  <a:ea typeface="新細明體" panose="02020500000000000000" pitchFamily="18" charset="-120"/>
                  <a:cs typeface="Calibri" panose="020F0502020204030204" pitchFamily="34" charset="0"/>
                </a:rPr>
                <a:t>Stream Deck</a:t>
              </a:r>
            </a:p>
          </p:txBody>
        </p:sp>
        <p:pic>
          <p:nvPicPr>
            <p:cNvPr id="22" name="圖片 21"/>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4706" b="87647" l="0" r="100000"/>
                      </a14:imgEffect>
                    </a14:imgLayer>
                  </a14:imgProps>
                </a:ext>
                <a:ext uri="{28A0092B-C50C-407E-A947-70E740481C1C}">
                  <a14:useLocalDpi xmlns:a14="http://schemas.microsoft.com/office/drawing/2010/main" val="0"/>
                </a:ext>
              </a:extLst>
            </a:blip>
            <a:srcRect t="15000" b="15000"/>
            <a:stretch/>
          </p:blipFill>
          <p:spPr>
            <a:xfrm>
              <a:off x="5079304" y="884243"/>
              <a:ext cx="740266" cy="558527"/>
            </a:xfrm>
            <a:prstGeom prst="rect">
              <a:avLst/>
            </a:prstGeom>
          </p:spPr>
        </p:pic>
      </p:grpSp>
      <p:sp>
        <p:nvSpPr>
          <p:cNvPr id="33" name="文字方塊 32"/>
          <p:cNvSpPr txBox="1"/>
          <p:nvPr/>
        </p:nvSpPr>
        <p:spPr>
          <a:xfrm>
            <a:off x="410863" y="1289962"/>
            <a:ext cx="3844120" cy="156966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VC-TR40</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successfully integrates with major Video Conference software, popular streaming platforms, broadcasting software, stream deck and Barco </a:t>
            </a:r>
            <a:r>
              <a:rPr kumimoji="0" 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ClickShare</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It provides users with more flexible options to use VC-TR40 with their desired platforms.</a:t>
            </a:r>
          </a:p>
        </p:txBody>
      </p:sp>
      <p:sp>
        <p:nvSpPr>
          <p:cNvPr id="34" name="文字方塊 33"/>
          <p:cNvSpPr txBox="1"/>
          <p:nvPr/>
        </p:nvSpPr>
        <p:spPr>
          <a:xfrm>
            <a:off x="388095" y="359284"/>
            <a:ext cx="3616287" cy="954107"/>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Calibri" panose="020F0502020204030204" pitchFamily="34" charset="0"/>
                <a:ea typeface="+mn-ea"/>
                <a:cs typeface="+mn-cs"/>
              </a:rPr>
              <a:t>Third Party </a:t>
            </a:r>
            <a:r>
              <a:rPr kumimoji="0" lang="en-US" altLang="zh-CN" sz="2000" b="1" i="0" u="none" strike="noStrike" kern="1200" cap="none" spc="0" normalizeH="0" baseline="0" noProof="0" dirty="0">
                <a:ln>
                  <a:noFill/>
                </a:ln>
                <a:solidFill>
                  <a:srgbClr val="00B0F0"/>
                </a:solidFill>
                <a:effectLst/>
                <a:uLnTx/>
                <a:uFillTx/>
                <a:latin typeface="Calibri" panose="020F0502020204030204" pitchFamily="34" charset="0"/>
                <a:ea typeface="等线" panose="02010600030101010101" pitchFamily="2" charset="-122"/>
                <a:cs typeface="+mn-cs"/>
              </a:rPr>
              <a:t>Partners</a:t>
            </a:r>
            <a:endParaRPr kumimoji="0" lang="en-US" sz="2000" b="1" i="0" u="none" strike="noStrike" kern="1200" cap="none" spc="0" normalizeH="0" baseline="0" noProof="0" dirty="0">
              <a:ln>
                <a:noFill/>
              </a:ln>
              <a:solidFill>
                <a:srgbClr val="00B0F0"/>
              </a:solidFill>
              <a:effectLst/>
              <a:uLnTx/>
              <a:uFillTx/>
              <a:latin typeface="Calibri" panose="020F0502020204030204" pitchFamily="34" charset="0"/>
              <a:ea typeface="+mn-ea"/>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pitchFamily="2" charset="-122"/>
                <a:cs typeface="+mn-cs"/>
              </a:rPr>
              <a:t>Integration</a:t>
            </a:r>
            <a:endParaRPr kumimoji="0" lang="en-US" altLang="zh-TW" sz="3600" b="1" i="0" u="none" strike="noStrike" kern="1200" cap="none" spc="0" normalizeH="0" baseline="0" noProof="0" dirty="0">
              <a:ln>
                <a:noFill/>
              </a:ln>
              <a:solidFill>
                <a:srgbClr val="002060"/>
              </a:solidFill>
              <a:effectLst/>
              <a:uLnTx/>
              <a:uFillTx/>
              <a:latin typeface="Calibri" panose="020F0502020204030204" pitchFamily="34" charset="0"/>
              <a:ea typeface="新細明體" panose="02020500000000000000" pitchFamily="18" charset="-120"/>
              <a:cs typeface="+mn-cs"/>
            </a:endParaRPr>
          </a:p>
        </p:txBody>
      </p:sp>
      <p:grpSp>
        <p:nvGrpSpPr>
          <p:cNvPr id="2" name="群組 1">
            <a:extLst>
              <a:ext uri="{FF2B5EF4-FFF2-40B4-BE49-F238E27FC236}">
                <a16:creationId xmlns:a16="http://schemas.microsoft.com/office/drawing/2014/main" id="{FF26FE73-50D0-42BE-983B-3A01302ED5E6}"/>
              </a:ext>
            </a:extLst>
          </p:cNvPr>
          <p:cNvGrpSpPr/>
          <p:nvPr/>
        </p:nvGrpSpPr>
        <p:grpSpPr>
          <a:xfrm>
            <a:off x="1376410" y="2994717"/>
            <a:ext cx="2160000" cy="1812677"/>
            <a:chOff x="463749" y="2997973"/>
            <a:chExt cx="2160000" cy="1812677"/>
          </a:xfrm>
        </p:grpSpPr>
        <p:sp>
          <p:nvSpPr>
            <p:cNvPr id="37" name="圓角矩形 36"/>
            <p:cNvSpPr/>
            <p:nvPr/>
          </p:nvSpPr>
          <p:spPr>
            <a:xfrm>
              <a:off x="463749" y="2997973"/>
              <a:ext cx="2160000" cy="1429529"/>
            </a:xfrm>
            <a:prstGeom prst="roundRect">
              <a:avLst>
                <a:gd name="adj" fmla="val 72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手繪多邊形 20"/>
            <p:cNvSpPr/>
            <p:nvPr/>
          </p:nvSpPr>
          <p:spPr>
            <a:xfrm>
              <a:off x="577836" y="4430758"/>
              <a:ext cx="1800000"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eaLnBrk="0" fontAlgn="base" hangingPunct="0">
                <a:lnSpc>
                  <a:spcPct val="90000"/>
                </a:lnSpc>
                <a:spcBef>
                  <a:spcPct val="0"/>
                </a:spcBef>
                <a:spcAft>
                  <a:spcPct val="35000"/>
                </a:spcAft>
              </a:pPr>
              <a:r>
                <a:rPr lang="en-US" altLang="zh-TW" sz="1400" b="1" dirty="0">
                  <a:solidFill>
                    <a:srgbClr val="0C1B2E"/>
                  </a:solidFill>
                  <a:latin typeface="Calibri" panose="020F0502020204030204" pitchFamily="34" charset="0"/>
                  <a:ea typeface="新細明體" panose="02020500000000000000" pitchFamily="18" charset="-120"/>
                  <a:cs typeface="Calibri" panose="020F0502020204030204" pitchFamily="34" charset="0"/>
                </a:rPr>
                <a:t>Video Conference</a:t>
              </a:r>
              <a:endParaRPr lang="zh-TW" altLang="en-US" sz="1400" b="1" dirty="0">
                <a:solidFill>
                  <a:srgbClr val="0C1B2E"/>
                </a:solidFill>
                <a:latin typeface="Calibri" panose="020F0502020204030204" pitchFamily="34" charset="0"/>
                <a:ea typeface="新細明體" panose="02020500000000000000" pitchFamily="18" charset="-120"/>
                <a:cs typeface="Calibri" panose="020F0502020204030204" pitchFamily="34" charset="0"/>
              </a:endParaRPr>
            </a:p>
          </p:txBody>
        </p:sp>
      </p:grpSp>
      <p:grpSp>
        <p:nvGrpSpPr>
          <p:cNvPr id="51" name="群組 50">
            <a:extLst>
              <a:ext uri="{FF2B5EF4-FFF2-40B4-BE49-F238E27FC236}">
                <a16:creationId xmlns:a16="http://schemas.microsoft.com/office/drawing/2014/main" id="{A9638C2E-BD8B-4210-BD88-073305F3A31A}"/>
              </a:ext>
            </a:extLst>
          </p:cNvPr>
          <p:cNvGrpSpPr/>
          <p:nvPr/>
        </p:nvGrpSpPr>
        <p:grpSpPr>
          <a:xfrm>
            <a:off x="1484302" y="3323950"/>
            <a:ext cx="1944216" cy="792088"/>
            <a:chOff x="1587815" y="1769559"/>
            <a:chExt cx="6495364" cy="2390888"/>
          </a:xfrm>
        </p:grpSpPr>
        <p:pic>
          <p:nvPicPr>
            <p:cNvPr id="52" name="圖片 51">
              <a:extLst>
                <a:ext uri="{FF2B5EF4-FFF2-40B4-BE49-F238E27FC236}">
                  <a16:creationId xmlns:a16="http://schemas.microsoft.com/office/drawing/2014/main" id="{0D0CD0D4-60F1-4A3D-8118-180E641DFAA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87815" y="1769559"/>
              <a:ext cx="1469091" cy="547193"/>
            </a:xfrm>
            <a:prstGeom prst="rect">
              <a:avLst/>
            </a:prstGeom>
          </p:spPr>
        </p:pic>
        <p:pic>
          <p:nvPicPr>
            <p:cNvPr id="53" name="圖片 52">
              <a:extLst>
                <a:ext uri="{FF2B5EF4-FFF2-40B4-BE49-F238E27FC236}">
                  <a16:creationId xmlns:a16="http://schemas.microsoft.com/office/drawing/2014/main" id="{EEC2EAE7-E3AF-4081-A9DE-389DDCF7E7C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87815" y="2593195"/>
              <a:ext cx="1982774" cy="571681"/>
            </a:xfrm>
            <a:prstGeom prst="rect">
              <a:avLst/>
            </a:prstGeom>
          </p:spPr>
        </p:pic>
        <p:pic>
          <p:nvPicPr>
            <p:cNvPr id="54" name="圖片 53">
              <a:extLst>
                <a:ext uri="{FF2B5EF4-FFF2-40B4-BE49-F238E27FC236}">
                  <a16:creationId xmlns:a16="http://schemas.microsoft.com/office/drawing/2014/main" id="{62E13AEE-FACA-458F-B7FB-0D70DADEAC4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52974" y="1856829"/>
              <a:ext cx="1730205" cy="348924"/>
            </a:xfrm>
            <a:prstGeom prst="rect">
              <a:avLst/>
            </a:prstGeom>
          </p:spPr>
        </p:pic>
        <p:pic>
          <p:nvPicPr>
            <p:cNvPr id="55" name="圖片 54">
              <a:extLst>
                <a:ext uri="{FF2B5EF4-FFF2-40B4-BE49-F238E27FC236}">
                  <a16:creationId xmlns:a16="http://schemas.microsoft.com/office/drawing/2014/main" id="{CDBB8FC6-18B8-4AB4-8250-7FB327C978B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67944" y="2626163"/>
              <a:ext cx="1408189" cy="619603"/>
            </a:xfrm>
            <a:prstGeom prst="rect">
              <a:avLst/>
            </a:prstGeom>
          </p:spPr>
        </p:pic>
        <p:pic>
          <p:nvPicPr>
            <p:cNvPr id="56" name="Picture 2" descr="File:Vidyo logo.svg - Wikimedia Commons">
              <a:extLst>
                <a:ext uri="{FF2B5EF4-FFF2-40B4-BE49-F238E27FC236}">
                  <a16:creationId xmlns:a16="http://schemas.microsoft.com/office/drawing/2014/main" id="{2DA2999C-F853-495D-9A42-E9A776A9CB08}"/>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00383" y="2607745"/>
              <a:ext cx="1682796" cy="581093"/>
            </a:xfrm>
            <a:prstGeom prst="rect">
              <a:avLst/>
            </a:prstGeom>
            <a:noFill/>
            <a:extLst>
              <a:ext uri="{909E8E84-426E-40DD-AFC4-6F175D3DCCD1}">
                <a14:hiddenFill xmlns:a14="http://schemas.microsoft.com/office/drawing/2010/main">
                  <a:solidFill>
                    <a:srgbClr val="FFFFFF"/>
                  </a:solidFill>
                </a14:hiddenFill>
              </a:ext>
            </a:extLst>
          </p:spPr>
        </p:pic>
        <p:pic>
          <p:nvPicPr>
            <p:cNvPr id="57" name="圖片 56">
              <a:extLst>
                <a:ext uri="{FF2B5EF4-FFF2-40B4-BE49-F238E27FC236}">
                  <a16:creationId xmlns:a16="http://schemas.microsoft.com/office/drawing/2014/main" id="{0B3A46BE-8D3F-484B-962D-1C0C8DF46AB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604874" y="3651870"/>
              <a:ext cx="1794977" cy="508577"/>
            </a:xfrm>
            <a:prstGeom prst="rect">
              <a:avLst/>
            </a:prstGeom>
          </p:spPr>
        </p:pic>
        <p:pic>
          <p:nvPicPr>
            <p:cNvPr id="58" name="圖片 57">
              <a:extLst>
                <a:ext uri="{FF2B5EF4-FFF2-40B4-BE49-F238E27FC236}">
                  <a16:creationId xmlns:a16="http://schemas.microsoft.com/office/drawing/2014/main" id="{F4A9AC93-9200-40DA-B7E3-C4128B84350B}"/>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t="26802" b="27920"/>
            <a:stretch/>
          </p:blipFill>
          <p:spPr>
            <a:xfrm>
              <a:off x="3923928" y="3650343"/>
              <a:ext cx="1666770" cy="496582"/>
            </a:xfrm>
            <a:prstGeom prst="rect">
              <a:avLst/>
            </a:prstGeom>
          </p:spPr>
        </p:pic>
        <p:pic>
          <p:nvPicPr>
            <p:cNvPr id="59" name="圖片 58">
              <a:extLst>
                <a:ext uri="{FF2B5EF4-FFF2-40B4-BE49-F238E27FC236}">
                  <a16:creationId xmlns:a16="http://schemas.microsoft.com/office/drawing/2014/main" id="{F56DE8D3-CF6B-4337-A865-4012F8264C0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495364" y="3629928"/>
              <a:ext cx="1587815" cy="516997"/>
            </a:xfrm>
            <a:prstGeom prst="rect">
              <a:avLst/>
            </a:prstGeom>
          </p:spPr>
        </p:pic>
        <p:pic>
          <p:nvPicPr>
            <p:cNvPr id="60" name="圖片 59">
              <a:extLst>
                <a:ext uri="{FF2B5EF4-FFF2-40B4-BE49-F238E27FC236}">
                  <a16:creationId xmlns:a16="http://schemas.microsoft.com/office/drawing/2014/main" id="{40EAC3C3-B46F-434C-A977-3D36585D2410}"/>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5900" t="19582" r="7475" b="25285"/>
            <a:stretch/>
          </p:blipFill>
          <p:spPr>
            <a:xfrm>
              <a:off x="3984860" y="1841908"/>
              <a:ext cx="1440160" cy="379679"/>
            </a:xfrm>
            <a:prstGeom prst="rect">
              <a:avLst/>
            </a:prstGeom>
          </p:spPr>
        </p:pic>
      </p:grpSp>
      <p:grpSp>
        <p:nvGrpSpPr>
          <p:cNvPr id="31" name="群組 30">
            <a:extLst>
              <a:ext uri="{FF2B5EF4-FFF2-40B4-BE49-F238E27FC236}">
                <a16:creationId xmlns:a16="http://schemas.microsoft.com/office/drawing/2014/main" id="{419BF7B8-1CA2-4BE8-BE6B-91FBD0DDE2DE}"/>
              </a:ext>
            </a:extLst>
          </p:cNvPr>
          <p:cNvGrpSpPr/>
          <p:nvPr/>
        </p:nvGrpSpPr>
        <p:grpSpPr>
          <a:xfrm>
            <a:off x="6991169" y="1313391"/>
            <a:ext cx="1440000" cy="1365692"/>
            <a:chOff x="6358063" y="530755"/>
            <a:chExt cx="1440000" cy="1365692"/>
          </a:xfrm>
        </p:grpSpPr>
        <p:sp>
          <p:nvSpPr>
            <p:cNvPr id="47" name="圓角矩形 39">
              <a:extLst>
                <a:ext uri="{FF2B5EF4-FFF2-40B4-BE49-F238E27FC236}">
                  <a16:creationId xmlns:a16="http://schemas.microsoft.com/office/drawing/2014/main" id="{763A27CC-9977-4D25-9359-777570EB0925}"/>
                </a:ext>
              </a:extLst>
            </p:cNvPr>
            <p:cNvSpPr/>
            <p:nvPr/>
          </p:nvSpPr>
          <p:spPr>
            <a:xfrm>
              <a:off x="6360397" y="712248"/>
              <a:ext cx="1378432" cy="1174130"/>
            </a:xfrm>
            <a:prstGeom prst="roundRect">
              <a:avLst>
                <a:gd name="adj" fmla="val 72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8" name="群組 47">
              <a:extLst>
                <a:ext uri="{FF2B5EF4-FFF2-40B4-BE49-F238E27FC236}">
                  <a16:creationId xmlns:a16="http://schemas.microsoft.com/office/drawing/2014/main" id="{A222B120-E016-40D3-A708-915D0F709170}"/>
                </a:ext>
              </a:extLst>
            </p:cNvPr>
            <p:cNvGrpSpPr/>
            <p:nvPr/>
          </p:nvGrpSpPr>
          <p:grpSpPr>
            <a:xfrm>
              <a:off x="6457736" y="530755"/>
              <a:ext cx="1095811" cy="1092748"/>
              <a:chOff x="6995144" y="2669129"/>
              <a:chExt cx="1632111" cy="1627549"/>
            </a:xfrm>
          </p:grpSpPr>
          <p:pic>
            <p:nvPicPr>
              <p:cNvPr id="49" name="圖片 48">
                <a:extLst>
                  <a:ext uri="{FF2B5EF4-FFF2-40B4-BE49-F238E27FC236}">
                    <a16:creationId xmlns:a16="http://schemas.microsoft.com/office/drawing/2014/main" id="{CEB28290-C02D-4F28-9201-C0A69C2AC04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16200000">
                <a:off x="6995144" y="2669129"/>
                <a:ext cx="1627549" cy="1627549"/>
              </a:xfrm>
              <a:prstGeom prst="rect">
                <a:avLst/>
              </a:prstGeom>
            </p:spPr>
          </p:pic>
          <p:pic>
            <p:nvPicPr>
              <p:cNvPr id="50" name="圖片 49">
                <a:extLst>
                  <a:ext uri="{FF2B5EF4-FFF2-40B4-BE49-F238E27FC236}">
                    <a16:creationId xmlns:a16="http://schemas.microsoft.com/office/drawing/2014/main" id="{F95706E8-3DC3-44DD-9992-3613D2AD211B}"/>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16362519">
                <a:off x="7534542" y="3119053"/>
                <a:ext cx="1235567" cy="949858"/>
              </a:xfrm>
              <a:prstGeom prst="rect">
                <a:avLst/>
              </a:prstGeom>
            </p:spPr>
          </p:pic>
        </p:grpSp>
        <p:sp>
          <p:nvSpPr>
            <p:cNvPr id="61" name="手繪多邊形 19">
              <a:extLst>
                <a:ext uri="{FF2B5EF4-FFF2-40B4-BE49-F238E27FC236}">
                  <a16:creationId xmlns:a16="http://schemas.microsoft.com/office/drawing/2014/main" id="{F3FB9FDC-1CF2-4DBF-91F6-42C0BA34FA82}"/>
                </a:ext>
              </a:extLst>
            </p:cNvPr>
            <p:cNvSpPr/>
            <p:nvPr/>
          </p:nvSpPr>
          <p:spPr>
            <a:xfrm>
              <a:off x="6358063" y="1516555"/>
              <a:ext cx="1440000" cy="379892"/>
            </a:xfrm>
            <a:custGeom>
              <a:avLst/>
              <a:gdLst>
                <a:gd name="connsiteX0" fmla="*/ 0 w 660130"/>
                <a:gd name="connsiteY0" fmla="*/ 0 h 1143000"/>
                <a:gd name="connsiteX1" fmla="*/ 660130 w 660130"/>
                <a:gd name="connsiteY1" fmla="*/ 0 h 1143000"/>
                <a:gd name="connsiteX2" fmla="*/ 660130 w 660130"/>
                <a:gd name="connsiteY2" fmla="*/ 1143000 h 1143000"/>
                <a:gd name="connsiteX3" fmla="*/ 0 w 660130"/>
                <a:gd name="connsiteY3" fmla="*/ 1143000 h 1143000"/>
                <a:gd name="connsiteX4" fmla="*/ 0 w 66013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30" h="1143000">
                  <a:moveTo>
                    <a:pt x="0" y="0"/>
                  </a:moveTo>
                  <a:lnTo>
                    <a:pt x="660130" y="0"/>
                  </a:lnTo>
                  <a:lnTo>
                    <a:pt x="660130" y="1143000"/>
                  </a:lnTo>
                  <a:lnTo>
                    <a:pt x="0" y="1143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1910" tIns="0" rIns="41910" bIns="0" numCol="1" spcCol="1270" anchor="ctr" anchorCtr="0">
              <a:noAutofit/>
            </a:bodyPr>
            <a:lstStyle/>
            <a:p>
              <a:pPr algn="ctr" defTabSz="488938" eaLnBrk="0" fontAlgn="base" hangingPunct="0">
                <a:lnSpc>
                  <a:spcPct val="90000"/>
                </a:lnSpc>
                <a:spcBef>
                  <a:spcPct val="0"/>
                </a:spcBef>
                <a:spcAft>
                  <a:spcPct val="35000"/>
                </a:spcAft>
              </a:pPr>
              <a:r>
                <a:rPr lang="en-US" altLang="zh-TW" sz="1400" b="1" dirty="0">
                  <a:solidFill>
                    <a:srgbClr val="0C1B2E"/>
                  </a:solidFill>
                  <a:latin typeface="Calibri" panose="020F0502020204030204" pitchFamily="34" charset="0"/>
                  <a:ea typeface="新細明體" panose="02020500000000000000" pitchFamily="18" charset="-120"/>
                  <a:cs typeface="Calibri" panose="020F0502020204030204" pitchFamily="34" charset="0"/>
                </a:rPr>
                <a:t>Barco</a:t>
              </a:r>
              <a:r>
                <a:rPr lang="zh-TW" altLang="en-US" sz="1400" b="1" dirty="0">
                  <a:solidFill>
                    <a:srgbClr val="0C1B2E"/>
                  </a:solidFill>
                  <a:latin typeface="Calibri" panose="020F0502020204030204" pitchFamily="34" charset="0"/>
                  <a:ea typeface="新細明體" panose="02020500000000000000" pitchFamily="18" charset="-120"/>
                  <a:cs typeface="Calibri" panose="020F0502020204030204" pitchFamily="34" charset="0"/>
                </a:rPr>
                <a:t> </a:t>
              </a:r>
              <a:r>
                <a:rPr lang="en-US" altLang="zh-TW" sz="1400" b="1" dirty="0" err="1">
                  <a:solidFill>
                    <a:srgbClr val="0C1B2E"/>
                  </a:solidFill>
                  <a:latin typeface="Calibri" panose="020F0502020204030204" pitchFamily="34" charset="0"/>
                  <a:ea typeface="新細明體" panose="02020500000000000000" pitchFamily="18" charset="-120"/>
                  <a:cs typeface="Calibri" panose="020F0502020204030204" pitchFamily="34" charset="0"/>
                </a:rPr>
                <a:t>ClickShare</a:t>
              </a:r>
              <a:endParaRPr kumimoji="0" lang="en-US" altLang="zh-TW" sz="1400" b="1" i="0" u="none" strike="noStrike" kern="1200" cap="none" spc="0" normalizeH="0" baseline="0" noProof="0" dirty="0">
                <a:ln>
                  <a:noFill/>
                </a:ln>
                <a:solidFill>
                  <a:srgbClr val="0C1B2E"/>
                </a:solidFill>
                <a:effectLst/>
                <a:uLnTx/>
                <a:uFillTx/>
                <a:latin typeface="Calibri" panose="020F0502020204030204" pitchFamily="34" charset="0"/>
                <a:ea typeface="新細明體" panose="02020500000000000000" pitchFamily="18" charset="-120"/>
                <a:cs typeface="Calibri" panose="020F0502020204030204" pitchFamily="34" charset="0"/>
              </a:endParaRPr>
            </a:p>
          </p:txBody>
        </p:sp>
      </p:grpSp>
    </p:spTree>
    <p:extLst>
      <p:ext uri="{BB962C8B-B14F-4D97-AF65-F5344CB8AC3E}">
        <p14:creationId xmlns:p14="http://schemas.microsoft.com/office/powerpoint/2010/main" val="213120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手繪多邊形 15"/>
          <p:cNvSpPr/>
          <p:nvPr/>
        </p:nvSpPr>
        <p:spPr>
          <a:xfrm>
            <a:off x="2" y="0"/>
            <a:ext cx="4158987" cy="5143500"/>
          </a:xfrm>
          <a:custGeom>
            <a:avLst/>
            <a:gdLst>
              <a:gd name="connsiteX0" fmla="*/ 0 w 4158987"/>
              <a:gd name="connsiteY0" fmla="*/ 0 h 5143500"/>
              <a:gd name="connsiteX1" fmla="*/ 3762790 w 4158987"/>
              <a:gd name="connsiteY1" fmla="*/ 0 h 5143500"/>
              <a:gd name="connsiteX2" fmla="*/ 3789466 w 4158987"/>
              <a:gd name="connsiteY2" fmla="*/ 69700 h 5143500"/>
              <a:gd name="connsiteX3" fmla="*/ 4158987 w 4158987"/>
              <a:gd name="connsiteY3" fmla="*/ 2386160 h 5143500"/>
              <a:gd name="connsiteX4" fmla="*/ 3636111 w 4158987"/>
              <a:gd name="connsiteY4" fmla="*/ 5103309 h 5143500"/>
              <a:gd name="connsiteX5" fmla="*/ 3617177 w 4158987"/>
              <a:gd name="connsiteY5" fmla="*/ 5143500 h 5143500"/>
              <a:gd name="connsiteX6" fmla="*/ 0 w 4158987"/>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8987" h="5143500">
                <a:moveTo>
                  <a:pt x="0" y="0"/>
                </a:moveTo>
                <a:lnTo>
                  <a:pt x="3762790" y="0"/>
                </a:lnTo>
                <a:lnTo>
                  <a:pt x="3789466" y="69700"/>
                </a:lnTo>
                <a:cubicBezTo>
                  <a:pt x="4025126" y="758299"/>
                  <a:pt x="4158987" y="1547416"/>
                  <a:pt x="4158987" y="2386160"/>
                </a:cubicBezTo>
                <a:cubicBezTo>
                  <a:pt x="4158987" y="3392653"/>
                  <a:pt x="3966228" y="4327683"/>
                  <a:pt x="3636111" y="5103309"/>
                </a:cubicBezTo>
                <a:lnTo>
                  <a:pt x="3617177" y="5143500"/>
                </a:lnTo>
                <a:lnTo>
                  <a:pt x="0" y="5143500"/>
                </a:lnTo>
                <a:close/>
              </a:path>
            </a:pathLst>
          </a:custGeom>
          <a:gradFill>
            <a:gsLst>
              <a:gs pos="100000">
                <a:srgbClr val="02B1D4"/>
              </a:gs>
              <a:gs pos="62000">
                <a:srgbClr val="0083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sz="1800"/>
          </a:p>
        </p:txBody>
      </p:sp>
      <p:pic>
        <p:nvPicPr>
          <p:cNvPr id="15" name="圖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2483" y="1773215"/>
            <a:ext cx="1040807" cy="1040807"/>
          </a:xfrm>
          <a:prstGeom prst="rect">
            <a:avLst/>
          </a:prstGeom>
        </p:spPr>
      </p:pic>
      <p:pic>
        <p:nvPicPr>
          <p:cNvPr id="17" name="image29.png">
            <a:extLst>
              <a:ext uri="{FF2B5EF4-FFF2-40B4-BE49-F238E27FC236}">
                <a16:creationId xmlns:a16="http://schemas.microsoft.com/office/drawing/2014/main" id="{FE15645C-9AE5-48B3-BE52-F2D2CE4E0C1E}"/>
              </a:ext>
            </a:extLst>
          </p:cNvPr>
          <p:cNvPicPr/>
          <p:nvPr/>
        </p:nvPicPr>
        <p:blipFill rotWithShape="1">
          <a:blip r:embed="rId4" cstate="print"/>
          <a:srcRect l="12271" t="9942" r="8446" b="10961"/>
          <a:stretch/>
        </p:blipFill>
        <p:spPr>
          <a:xfrm>
            <a:off x="1163008" y="1887855"/>
            <a:ext cx="813435" cy="811531"/>
          </a:xfrm>
          <a:prstGeom prst="rect">
            <a:avLst/>
          </a:prstGeom>
        </p:spPr>
      </p:pic>
      <p:pic>
        <p:nvPicPr>
          <p:cNvPr id="19" name="image30.png">
            <a:extLst>
              <a:ext uri="{FF2B5EF4-FFF2-40B4-BE49-F238E27FC236}">
                <a16:creationId xmlns:a16="http://schemas.microsoft.com/office/drawing/2014/main" id="{7B6FF008-BB72-4125-B42F-6FEFE36EE2EC}"/>
              </a:ext>
            </a:extLst>
          </p:cNvPr>
          <p:cNvPicPr>
            <a:picLocks noChangeAspect="1"/>
          </p:cNvPicPr>
          <p:nvPr/>
        </p:nvPicPr>
        <p:blipFill rotWithShape="1">
          <a:blip r:embed="rId5" cstate="print"/>
          <a:srcRect l="5477" t="6294" r="4915" b="2323"/>
          <a:stretch/>
        </p:blipFill>
        <p:spPr>
          <a:xfrm>
            <a:off x="2079495" y="1887854"/>
            <a:ext cx="813435" cy="811531"/>
          </a:xfrm>
          <a:prstGeom prst="rect">
            <a:avLst/>
          </a:prstGeom>
        </p:spPr>
      </p:pic>
      <p:pic>
        <p:nvPicPr>
          <p:cNvPr id="11" name="圖片 10">
            <a:extLst>
              <a:ext uri="{FF2B5EF4-FFF2-40B4-BE49-F238E27FC236}">
                <a16:creationId xmlns:a16="http://schemas.microsoft.com/office/drawing/2014/main" id="{523A6755-9A48-46B6-92B4-872F35B145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88010" y="1832721"/>
            <a:ext cx="795340" cy="600481"/>
          </a:xfrm>
          <a:prstGeom prst="rect">
            <a:avLst/>
          </a:prstGeom>
        </p:spPr>
      </p:pic>
      <p:sp>
        <p:nvSpPr>
          <p:cNvPr id="13" name="文字方塊 12">
            <a:extLst>
              <a:ext uri="{FF2B5EF4-FFF2-40B4-BE49-F238E27FC236}">
                <a16:creationId xmlns:a16="http://schemas.microsoft.com/office/drawing/2014/main" id="{D084D111-D76F-48E7-B7EA-BE0416BE03DD}"/>
              </a:ext>
            </a:extLst>
          </p:cNvPr>
          <p:cNvSpPr txBox="1"/>
          <p:nvPr/>
        </p:nvSpPr>
        <p:spPr>
          <a:xfrm>
            <a:off x="4749352" y="619952"/>
            <a:ext cx="3840282" cy="1138773"/>
          </a:xfrm>
          <a:prstGeom prst="rect">
            <a:avLst/>
          </a:prstGeom>
          <a:noFill/>
        </p:spPr>
        <p:txBody>
          <a:bodyPr wrap="none" rtlCol="0">
            <a:spAutoFit/>
          </a:bodyPr>
          <a:lstStyle/>
          <a:p>
            <a:pPr algn="ctr"/>
            <a:r>
              <a:rPr lang="en-US" altLang="zh-TW" sz="4000" b="1" dirty="0">
                <a:solidFill>
                  <a:schemeClr val="tx1">
                    <a:lumMod val="75000"/>
                    <a:lumOff val="25000"/>
                  </a:schemeClr>
                </a:solidFill>
              </a:rPr>
              <a:t>VC-TR40</a:t>
            </a:r>
          </a:p>
          <a:p>
            <a:pPr algn="ctr"/>
            <a:r>
              <a:rPr lang="en-US" altLang="zh-TW" sz="2800" b="1" dirty="0">
                <a:solidFill>
                  <a:schemeClr val="tx1">
                    <a:lumMod val="75000"/>
                    <a:lumOff val="25000"/>
                  </a:schemeClr>
                </a:solidFill>
              </a:rPr>
              <a:t>AI</a:t>
            </a:r>
            <a:r>
              <a:rPr lang="en-US" sz="2800" b="1" dirty="0">
                <a:solidFill>
                  <a:schemeClr val="tx1">
                    <a:lumMod val="75000"/>
                    <a:lumOff val="25000"/>
                  </a:schemeClr>
                </a:solidFill>
              </a:rPr>
              <a:t> Auto Tracking Camera</a:t>
            </a:r>
          </a:p>
        </p:txBody>
      </p:sp>
      <p:grpSp>
        <p:nvGrpSpPr>
          <p:cNvPr id="14" name="群組 13">
            <a:extLst>
              <a:ext uri="{FF2B5EF4-FFF2-40B4-BE49-F238E27FC236}">
                <a16:creationId xmlns:a16="http://schemas.microsoft.com/office/drawing/2014/main" id="{86715D31-8778-40C3-8767-0BFF141B2E1F}"/>
              </a:ext>
            </a:extLst>
          </p:cNvPr>
          <p:cNvGrpSpPr/>
          <p:nvPr/>
        </p:nvGrpSpPr>
        <p:grpSpPr>
          <a:xfrm>
            <a:off x="4999314" y="2092852"/>
            <a:ext cx="3340358" cy="2446870"/>
            <a:chOff x="4976433" y="2074976"/>
            <a:chExt cx="3164880" cy="2318330"/>
          </a:xfrm>
        </p:grpSpPr>
        <p:pic>
          <p:nvPicPr>
            <p:cNvPr id="20" name="圖片 19">
              <a:extLst>
                <a:ext uri="{FF2B5EF4-FFF2-40B4-BE49-F238E27FC236}">
                  <a16:creationId xmlns:a16="http://schemas.microsoft.com/office/drawing/2014/main" id="{AAF188D0-1227-461B-9FB8-53CD052C5D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433" y="2074976"/>
              <a:ext cx="1856044" cy="1748492"/>
            </a:xfrm>
            <a:prstGeom prst="rect">
              <a:avLst/>
            </a:prstGeom>
          </p:spPr>
        </p:pic>
        <p:pic>
          <p:nvPicPr>
            <p:cNvPr id="21" name="圖片 20">
              <a:extLst>
                <a:ext uri="{FF2B5EF4-FFF2-40B4-BE49-F238E27FC236}">
                  <a16:creationId xmlns:a16="http://schemas.microsoft.com/office/drawing/2014/main" id="{9B0A5B91-98AF-4035-83E1-BBB193014C9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4600" t="10399" r="27625" b="9600"/>
            <a:stretch/>
          </p:blipFill>
          <p:spPr>
            <a:xfrm>
              <a:off x="6165491" y="2531645"/>
              <a:ext cx="1975822" cy="1861661"/>
            </a:xfrm>
            <a:prstGeom prst="rect">
              <a:avLst/>
            </a:prstGeom>
          </p:spPr>
        </p:pic>
      </p:grpSp>
      <p:sp>
        <p:nvSpPr>
          <p:cNvPr id="22" name="矩形 21">
            <a:extLst>
              <a:ext uri="{FF2B5EF4-FFF2-40B4-BE49-F238E27FC236}">
                <a16:creationId xmlns:a16="http://schemas.microsoft.com/office/drawing/2014/main" id="{97C099C4-4D7D-4012-907E-B680BEAFFEC5}"/>
              </a:ext>
            </a:extLst>
          </p:cNvPr>
          <p:cNvSpPr/>
          <p:nvPr/>
        </p:nvSpPr>
        <p:spPr>
          <a:xfrm>
            <a:off x="648750" y="2949222"/>
            <a:ext cx="3332962" cy="1646605"/>
          </a:xfrm>
          <a:prstGeom prst="rect">
            <a:avLst/>
          </a:prstGeom>
        </p:spPr>
        <p:txBody>
          <a:bodyPr wrap="square">
            <a:spAutoFit/>
          </a:bodyPr>
          <a:lstStyle/>
          <a:p>
            <a:pPr marL="342892" indent="-342892">
              <a:buClr>
                <a:schemeClr val="bg1"/>
              </a:buClr>
              <a:buSzPct val="50000"/>
              <a:buFont typeface="Wingdings" panose="05000000000000000000" pitchFamily="2" charset="2"/>
              <a:buChar char="n"/>
            </a:pPr>
            <a:r>
              <a:rPr lang="en-US" altLang="zh-TW" sz="2000" dirty="0">
                <a:solidFill>
                  <a:schemeClr val="bg1"/>
                </a:solidFill>
                <a:cs typeface="Calibri" panose="020F0502020204030204" pitchFamily="34" charset="0"/>
              </a:rPr>
              <a:t>Color: Black, White</a:t>
            </a:r>
          </a:p>
          <a:p>
            <a:pPr marL="342892" indent="-342892">
              <a:buClr>
                <a:schemeClr val="bg1"/>
              </a:buClr>
              <a:buSzPct val="50000"/>
              <a:buFont typeface="Wingdings" panose="05000000000000000000" pitchFamily="2" charset="2"/>
              <a:buChar char="n"/>
            </a:pPr>
            <a:r>
              <a:rPr lang="en-US" sz="2000" dirty="0">
                <a:solidFill>
                  <a:schemeClr val="bg1"/>
                </a:solidFill>
                <a:cs typeface="Calibri" panose="020F0502020204030204" pitchFamily="34" charset="0"/>
              </a:rPr>
              <a:t>NDAA/TAA Compliant: Yes</a:t>
            </a:r>
          </a:p>
          <a:p>
            <a:pPr marL="342892" indent="-342892">
              <a:buClr>
                <a:schemeClr val="bg1"/>
              </a:buClr>
              <a:buSzPct val="50000"/>
              <a:buFont typeface="Wingdings" panose="05000000000000000000" pitchFamily="2" charset="2"/>
              <a:buChar char="n"/>
            </a:pPr>
            <a:r>
              <a:rPr lang="en-US" sz="2000" dirty="0">
                <a:solidFill>
                  <a:schemeClr val="bg1"/>
                </a:solidFill>
                <a:cs typeface="Calibri" panose="020F0502020204030204" pitchFamily="34" charset="0"/>
              </a:rPr>
              <a:t>Warranty: 5-Year</a:t>
            </a:r>
          </a:p>
          <a:p>
            <a:pPr marL="342892" indent="-342892">
              <a:buClr>
                <a:schemeClr val="bg1"/>
              </a:buClr>
              <a:buSzPct val="50000"/>
              <a:buFont typeface="Wingdings" panose="05000000000000000000" pitchFamily="2" charset="2"/>
              <a:buChar char="n"/>
            </a:pPr>
            <a:r>
              <a:rPr lang="en-US" altLang="zh-TW" sz="2100" dirty="0">
                <a:solidFill>
                  <a:schemeClr val="bg1"/>
                </a:solidFill>
                <a:cs typeface="Calibri" panose="020F0502020204030204" pitchFamily="34" charset="0"/>
              </a:rPr>
              <a:t>Replace VC-TR1</a:t>
            </a:r>
            <a:endParaRPr lang="en-US" sz="2000" dirty="0">
              <a:solidFill>
                <a:schemeClr val="bg1"/>
              </a:solidFill>
              <a:cs typeface="Calibri" panose="020F0502020204030204" pitchFamily="34" charset="0"/>
            </a:endParaRPr>
          </a:p>
          <a:p>
            <a:pPr marL="342892" indent="-342892">
              <a:buClr>
                <a:schemeClr val="bg1"/>
              </a:buClr>
              <a:buSzPct val="50000"/>
              <a:buFont typeface="Wingdings" panose="05000000000000000000" pitchFamily="2" charset="2"/>
              <a:buChar char="n"/>
            </a:pPr>
            <a:r>
              <a:rPr lang="en-US" sz="2000" dirty="0">
                <a:solidFill>
                  <a:schemeClr val="bg1"/>
                </a:solidFill>
                <a:cs typeface="Calibri" panose="020F0502020204030204" pitchFamily="34" charset="0"/>
              </a:rPr>
              <a:t>MAP: </a:t>
            </a:r>
            <a:r>
              <a:rPr lang="en-US" altLang="zh-TW" sz="2100" dirty="0">
                <a:solidFill>
                  <a:schemeClr val="bg1"/>
                </a:solidFill>
                <a:cs typeface="Calibri" panose="020F0502020204030204" pitchFamily="34" charset="0"/>
              </a:rPr>
              <a:t>$1,899</a:t>
            </a:r>
            <a:endParaRPr lang="en-US" sz="2100" dirty="0">
              <a:solidFill>
                <a:schemeClr val="bg1"/>
              </a:solidFill>
              <a:cs typeface="Calibri" panose="020F0502020204030204" pitchFamily="34" charset="0"/>
            </a:endParaRPr>
          </a:p>
        </p:txBody>
      </p:sp>
      <p:sp>
        <p:nvSpPr>
          <p:cNvPr id="23" name="文字方塊 22">
            <a:extLst>
              <a:ext uri="{FF2B5EF4-FFF2-40B4-BE49-F238E27FC236}">
                <a16:creationId xmlns:a16="http://schemas.microsoft.com/office/drawing/2014/main" id="{BDACB3A4-3B28-40D5-9EF2-2AF896530DEF}"/>
              </a:ext>
            </a:extLst>
          </p:cNvPr>
          <p:cNvSpPr txBox="1"/>
          <p:nvPr/>
        </p:nvSpPr>
        <p:spPr>
          <a:xfrm>
            <a:off x="409212" y="303033"/>
            <a:ext cx="2424190" cy="769441"/>
          </a:xfrm>
          <a:prstGeom prst="rect">
            <a:avLst/>
          </a:prstGeom>
          <a:noFill/>
        </p:spPr>
        <p:txBody>
          <a:bodyPr wrap="none" rtlCol="0">
            <a:spAutoFit/>
          </a:bodyPr>
          <a:lstStyle/>
          <a:p>
            <a:r>
              <a:rPr lang="en-US" sz="4400" b="1" dirty="0">
                <a:solidFill>
                  <a:schemeClr val="bg1"/>
                </a:solidFill>
              </a:rPr>
              <a:t>Overview</a:t>
            </a:r>
          </a:p>
        </p:txBody>
      </p:sp>
    </p:spTree>
    <p:extLst>
      <p:ext uri="{BB962C8B-B14F-4D97-AF65-F5344CB8AC3E}">
        <p14:creationId xmlns:p14="http://schemas.microsoft.com/office/powerpoint/2010/main" val="148706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832372" y="390124"/>
            <a:ext cx="7479255" cy="847692"/>
          </a:xfrm>
        </p:spPr>
        <p:txBody>
          <a:bodyPr>
            <a:noAutofit/>
          </a:bodyPr>
          <a:lstStyle/>
          <a:p>
            <a:pPr algn="ctr"/>
            <a:r>
              <a:rPr lang="en-US" altLang="zh-TW" sz="3600" dirty="0">
                <a:latin typeface="Noto Sans" panose="020B0502040504020204" pitchFamily="34"/>
                <a:ea typeface="Noto Sans" panose="020B0502040504020204" pitchFamily="34"/>
                <a:cs typeface="Noto Sans" panose="020B0502040504020204" pitchFamily="34"/>
              </a:rPr>
              <a:t>More information</a:t>
            </a:r>
            <a:endParaRPr lang="zh-TW" altLang="en-US" sz="3600" dirty="0">
              <a:latin typeface="Noto Sans" panose="020B0502040504020204" pitchFamily="34"/>
              <a:cs typeface="Noto Sans" panose="020B0502040504020204" pitchFamily="34"/>
            </a:endParaRPr>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276" y="4275769"/>
            <a:ext cx="2809448" cy="477607"/>
          </a:xfrm>
          <a:prstGeom prst="rect">
            <a:avLst/>
          </a:prstGeom>
        </p:spPr>
      </p:pic>
      <p:pic>
        <p:nvPicPr>
          <p:cNvPr id="9" name="圖片 8">
            <a:extLst>
              <a:ext uri="{FF2B5EF4-FFF2-40B4-BE49-F238E27FC236}">
                <a16:creationId xmlns:a16="http://schemas.microsoft.com/office/drawing/2014/main" id="{813824AD-4C2C-4090-BC53-994B961AB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998" y="1331554"/>
            <a:ext cx="2690004" cy="2690004"/>
          </a:xfrm>
          <a:prstGeom prst="rect">
            <a:avLst/>
          </a:prstGeom>
        </p:spPr>
      </p:pic>
    </p:spTree>
    <p:extLst>
      <p:ext uri="{BB962C8B-B14F-4D97-AF65-F5344CB8AC3E}">
        <p14:creationId xmlns:p14="http://schemas.microsoft.com/office/powerpoint/2010/main" val="3005110263"/>
      </p:ext>
    </p:extLst>
  </p:cSld>
  <p:clrMapOvr>
    <a:masterClrMapping/>
  </p:clrMapOvr>
  <mc:AlternateContent xmlns:mc="http://schemas.openxmlformats.org/markup-compatibility/2006" xmlns:p14="http://schemas.microsoft.com/office/powerpoint/2010/main">
    <mc:Choice Requires="p14">
      <p:transition spd="med" p14:dur="700" advClick="0" advTm="8300">
        <p:fade/>
      </p:transition>
    </mc:Choice>
    <mc:Fallback xmlns="">
      <p:transition spd="med" advClick="0" advTm="83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2268" y="96762"/>
            <a:ext cx="968124" cy="962292"/>
          </a:xfrm>
          <a:prstGeom prst="rect">
            <a:avLst/>
          </a:prstGeom>
        </p:spPr>
      </p:pic>
      <p:sp>
        <p:nvSpPr>
          <p:cNvPr id="2" name="文字版面配置區 2"/>
          <p:cNvSpPr txBox="1">
            <a:spLocks/>
          </p:cNvSpPr>
          <p:nvPr/>
        </p:nvSpPr>
        <p:spPr>
          <a:xfrm>
            <a:off x="3872214" y="1196479"/>
            <a:ext cx="1473569" cy="39194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800" b="1" dirty="0">
                <a:solidFill>
                  <a:schemeClr val="tx1">
                    <a:lumMod val="75000"/>
                    <a:lumOff val="25000"/>
                  </a:schemeClr>
                </a:solidFill>
              </a:rPr>
              <a:t>VC-TR40</a:t>
            </a:r>
            <a:r>
              <a:rPr lang="zh-TW" altLang="en-US" sz="1800" b="1" dirty="0">
                <a:solidFill>
                  <a:schemeClr val="tx1">
                    <a:lumMod val="75000"/>
                    <a:lumOff val="25000"/>
                  </a:schemeClr>
                </a:solidFill>
              </a:rPr>
              <a:t> </a:t>
            </a:r>
            <a:endParaRPr lang="zh-TW" altLang="en-US" sz="1200" b="1" dirty="0">
              <a:solidFill>
                <a:schemeClr val="tx1">
                  <a:lumMod val="75000"/>
                  <a:lumOff val="25000"/>
                </a:schemeClr>
              </a:solidFill>
            </a:endParaRPr>
          </a:p>
        </p:txBody>
      </p:sp>
      <p:sp>
        <p:nvSpPr>
          <p:cNvPr id="6" name="文字版面配置區 2"/>
          <p:cNvSpPr txBox="1">
            <a:spLocks/>
          </p:cNvSpPr>
          <p:nvPr/>
        </p:nvSpPr>
        <p:spPr>
          <a:xfrm>
            <a:off x="6465394" y="1196479"/>
            <a:ext cx="1349374" cy="32440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r>
              <a:rPr lang="en-US" altLang="zh-TW" sz="1800" b="1" dirty="0">
                <a:solidFill>
                  <a:schemeClr val="tx1">
                    <a:lumMod val="75000"/>
                    <a:lumOff val="25000"/>
                  </a:schemeClr>
                </a:solidFill>
              </a:rPr>
              <a:t>VC-TR1</a:t>
            </a:r>
            <a:endParaRPr lang="zh-TW" altLang="en-US" sz="1800" b="1" dirty="0">
              <a:solidFill>
                <a:schemeClr val="tx1">
                  <a:lumMod val="75000"/>
                  <a:lumOff val="25000"/>
                </a:schemeClr>
              </a:solidFill>
            </a:endParaRPr>
          </a:p>
        </p:txBody>
      </p:sp>
      <p:sp>
        <p:nvSpPr>
          <p:cNvPr id="15" name="文字方塊 14"/>
          <p:cNvSpPr txBox="1"/>
          <p:nvPr/>
        </p:nvSpPr>
        <p:spPr>
          <a:xfrm>
            <a:off x="434637" y="365622"/>
            <a:ext cx="3038973" cy="646331"/>
          </a:xfrm>
          <a:prstGeom prst="rect">
            <a:avLst/>
          </a:prstGeom>
          <a:noFill/>
        </p:spPr>
        <p:txBody>
          <a:bodyPr wrap="none" rtlCol="0">
            <a:spAutoFit/>
          </a:bodyPr>
          <a:lstStyle/>
          <a:p>
            <a:r>
              <a:rPr lang="en-US" sz="3600" b="1" dirty="0">
                <a:solidFill>
                  <a:srgbClr val="002060"/>
                </a:solidFill>
              </a:rPr>
              <a:t>Product Family</a:t>
            </a:r>
          </a:p>
        </p:txBody>
      </p:sp>
      <p:graphicFrame>
        <p:nvGraphicFramePr>
          <p:cNvPr id="8" name="表格 7"/>
          <p:cNvGraphicFramePr>
            <a:graphicFrameLocks noGrp="1"/>
          </p:cNvGraphicFramePr>
          <p:nvPr>
            <p:extLst>
              <p:ext uri="{D42A27DB-BD31-4B8C-83A1-F6EECF244321}">
                <p14:modId xmlns:p14="http://schemas.microsoft.com/office/powerpoint/2010/main" val="331877366"/>
              </p:ext>
            </p:extLst>
          </p:nvPr>
        </p:nvGraphicFramePr>
        <p:xfrm>
          <a:off x="709941" y="1588424"/>
          <a:ext cx="7724118" cy="3337560"/>
        </p:xfrm>
        <a:graphic>
          <a:graphicData uri="http://schemas.openxmlformats.org/drawingml/2006/table">
            <a:tbl>
              <a:tblPr firstRow="1" firstCol="1" bandRow="1">
                <a:tableStyleId>{7DF18680-E054-41AD-8BC1-D1AEF772440D}</a:tableStyleId>
              </a:tblPr>
              <a:tblGrid>
                <a:gridCol w="2643159">
                  <a:extLst>
                    <a:ext uri="{9D8B030D-6E8A-4147-A177-3AD203B41FA5}">
                      <a16:colId xmlns:a16="http://schemas.microsoft.com/office/drawing/2014/main" val="2071830794"/>
                    </a:ext>
                  </a:extLst>
                </a:gridCol>
                <a:gridCol w="2536166">
                  <a:extLst>
                    <a:ext uri="{9D8B030D-6E8A-4147-A177-3AD203B41FA5}">
                      <a16:colId xmlns:a16="http://schemas.microsoft.com/office/drawing/2014/main" val="2088355269"/>
                    </a:ext>
                  </a:extLst>
                </a:gridCol>
                <a:gridCol w="2544793">
                  <a:extLst>
                    <a:ext uri="{9D8B030D-6E8A-4147-A177-3AD203B41FA5}">
                      <a16:colId xmlns:a16="http://schemas.microsoft.com/office/drawing/2014/main" val="2647460804"/>
                    </a:ext>
                  </a:extLst>
                </a:gridCol>
              </a:tblGrid>
              <a:tr h="370840">
                <a:tc>
                  <a:txBody>
                    <a:bodyPr/>
                    <a:lstStyle/>
                    <a:p>
                      <a:r>
                        <a:rPr lang="en-US" altLang="zh-TW" dirty="0"/>
                        <a:t>MAP Price(USD$)</a:t>
                      </a:r>
                      <a:endParaRPr lang="zh-TW" altLang="en-US" dirty="0"/>
                    </a:p>
                  </a:txBody>
                  <a:tcPr anchor="ctr"/>
                </a:tc>
                <a:tc>
                  <a:txBody>
                    <a:bodyPr/>
                    <a:lstStyle/>
                    <a:p>
                      <a:pPr algn="ctr"/>
                      <a:r>
                        <a:rPr lang="en-US" altLang="zh-TW" dirty="0">
                          <a:solidFill>
                            <a:srgbClr val="FFFFFF"/>
                          </a:solidFill>
                        </a:rPr>
                        <a:t>$ 1,899</a:t>
                      </a:r>
                      <a:endParaRPr lang="zh-TW" altLang="en-US" dirty="0">
                        <a:solidFill>
                          <a:srgbClr val="FFFFFF"/>
                        </a:solidFill>
                      </a:endParaRPr>
                    </a:p>
                  </a:txBody>
                  <a:tcPr anchor="ctr"/>
                </a:tc>
                <a:tc>
                  <a:txBody>
                    <a:bodyPr/>
                    <a:lstStyle/>
                    <a:p>
                      <a:pPr algn="ctr"/>
                      <a:r>
                        <a:rPr lang="en-US" altLang="zh-TW" dirty="0">
                          <a:solidFill>
                            <a:srgbClr val="FFFFFF"/>
                          </a:solidFill>
                        </a:rPr>
                        <a:t>$ 2,999</a:t>
                      </a:r>
                      <a:endParaRPr lang="zh-TW" altLang="en-US" dirty="0">
                        <a:solidFill>
                          <a:srgbClr val="FFFFFF"/>
                        </a:solidFill>
                      </a:endParaRPr>
                    </a:p>
                  </a:txBody>
                  <a:tcPr anchor="ctr"/>
                </a:tc>
                <a:extLst>
                  <a:ext uri="{0D108BD9-81ED-4DB2-BD59-A6C34878D82A}">
                    <a16:rowId xmlns:a16="http://schemas.microsoft.com/office/drawing/2014/main" val="3556294327"/>
                  </a:ext>
                </a:extLst>
              </a:tr>
              <a:tr h="370840">
                <a:tc>
                  <a:txBody>
                    <a:bodyPr/>
                    <a:lstStyle/>
                    <a:p>
                      <a:pPr algn="l" fontAlgn="ctr"/>
                      <a:r>
                        <a:rPr lang="en-US" sz="1350" b="1" kern="1200" dirty="0">
                          <a:solidFill>
                            <a:schemeClr val="lt1"/>
                          </a:solidFill>
                          <a:latin typeface="+mn-lt"/>
                          <a:ea typeface="+mn-ea"/>
                          <a:cs typeface="+mn-cs"/>
                        </a:rPr>
                        <a:t> Video Format </a:t>
                      </a:r>
                    </a:p>
                  </a:txBody>
                  <a:tcPr marL="2239" marR="2239" marT="2239"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350" kern="1200" dirty="0">
                          <a:solidFill>
                            <a:schemeClr val="tx1"/>
                          </a:solidFill>
                          <a:latin typeface="+mn-lt"/>
                          <a:ea typeface="+mn-ea"/>
                          <a:cs typeface="+mn-cs"/>
                        </a:rPr>
                        <a:t>1080p60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350" kern="1200" dirty="0">
                          <a:solidFill>
                            <a:schemeClr val="tx1"/>
                          </a:solidFill>
                          <a:latin typeface="+mn-lt"/>
                          <a:ea typeface="+mn-ea"/>
                          <a:cs typeface="+mn-cs"/>
                        </a:rPr>
                        <a:t>1080p60</a:t>
                      </a:r>
                    </a:p>
                  </a:txBody>
                  <a:tcPr anchor="ctr"/>
                </a:tc>
                <a:extLst>
                  <a:ext uri="{0D108BD9-81ED-4DB2-BD59-A6C34878D82A}">
                    <a16:rowId xmlns:a16="http://schemas.microsoft.com/office/drawing/2014/main" val="3809160825"/>
                  </a:ext>
                </a:extLst>
              </a:tr>
              <a:tr h="370840">
                <a:tc>
                  <a:txBody>
                    <a:bodyPr/>
                    <a:lstStyle/>
                    <a:p>
                      <a:pPr algn="l" fontAlgn="ctr"/>
                      <a:r>
                        <a:rPr lang="en-US" sz="1350" b="1" kern="1200" dirty="0">
                          <a:solidFill>
                            <a:schemeClr val="lt1"/>
                          </a:solidFill>
                          <a:latin typeface="+mn-lt"/>
                          <a:ea typeface="+mn-ea"/>
                          <a:cs typeface="+mn-cs"/>
                        </a:rPr>
                        <a:t> Video Output Interface </a:t>
                      </a:r>
                    </a:p>
                  </a:txBody>
                  <a:tcPr marL="2239" marR="2239" marT="2239"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350" kern="1200" dirty="0">
                          <a:solidFill>
                            <a:schemeClr val="tx1"/>
                          </a:solidFill>
                          <a:latin typeface="+mn-lt"/>
                          <a:ea typeface="+mn-ea"/>
                          <a:cs typeface="+mn-cs"/>
                        </a:rPr>
                        <a:t>3G-SDI, HDMI, Ethernet, </a:t>
                      </a:r>
                      <a:r>
                        <a:rPr lang="en-US" altLang="zh-TW" sz="1350" kern="1200" dirty="0">
                          <a:solidFill>
                            <a:srgbClr val="FF0000"/>
                          </a:solidFill>
                          <a:latin typeface="+mn-lt"/>
                          <a:ea typeface="+mn-ea"/>
                          <a:cs typeface="+mn-cs"/>
                        </a:rPr>
                        <a:t>USB3.0</a:t>
                      </a:r>
                    </a:p>
                  </a:txBody>
                  <a:tcPr marL="2239" marR="2239" marT="2239"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350" kern="1200" dirty="0">
                          <a:solidFill>
                            <a:schemeClr val="tx1"/>
                          </a:solidFill>
                          <a:latin typeface="+mn-lt"/>
                          <a:ea typeface="+mn-ea"/>
                          <a:cs typeface="+mn-cs"/>
                        </a:rPr>
                        <a:t>3G-SDI, HDMI, Ethernet, USB2.0</a:t>
                      </a:r>
                    </a:p>
                  </a:txBody>
                  <a:tcPr marL="2239" marR="2239" marT="2239" marB="0" anchor="ctr"/>
                </a:tc>
                <a:extLst>
                  <a:ext uri="{0D108BD9-81ED-4DB2-BD59-A6C34878D82A}">
                    <a16:rowId xmlns:a16="http://schemas.microsoft.com/office/drawing/2014/main" val="3261909813"/>
                  </a:ext>
                </a:extLst>
              </a:tr>
              <a:tr h="370840">
                <a:tc>
                  <a:txBody>
                    <a:bodyPr/>
                    <a:lstStyle/>
                    <a:p>
                      <a:pPr algn="l" fontAlgn="ctr"/>
                      <a:r>
                        <a:rPr lang="en-US" sz="1350" b="1" kern="1200" dirty="0">
                          <a:solidFill>
                            <a:schemeClr val="lt1"/>
                          </a:solidFill>
                          <a:latin typeface="+mn-lt"/>
                          <a:ea typeface="+mn-ea"/>
                          <a:cs typeface="+mn-cs"/>
                        </a:rPr>
                        <a:t> Optical Zoom </a:t>
                      </a:r>
                    </a:p>
                  </a:txBody>
                  <a:tcPr marL="2239" marR="2239" marT="2239" marB="0" anchor="ctr"/>
                </a:tc>
                <a:tc>
                  <a:txBody>
                    <a:bodyPr/>
                    <a:lstStyle/>
                    <a:p>
                      <a:pPr algn="ctr"/>
                      <a:r>
                        <a:rPr lang="en-US" altLang="zh-TW" dirty="0">
                          <a:solidFill>
                            <a:schemeClr val="tx1"/>
                          </a:solidFill>
                        </a:rPr>
                        <a:t>20x</a:t>
                      </a:r>
                      <a:endParaRPr lang="zh-TW" altLang="en-US" dirty="0">
                        <a:solidFill>
                          <a:schemeClr val="tx1"/>
                        </a:solidFill>
                      </a:endParaRPr>
                    </a:p>
                  </a:txBody>
                  <a:tcPr anchor="ctr"/>
                </a:tc>
                <a:tc>
                  <a:txBody>
                    <a:bodyPr/>
                    <a:lstStyle/>
                    <a:p>
                      <a:pPr algn="ctr"/>
                      <a:r>
                        <a:rPr lang="en-US" altLang="zh-TW" dirty="0">
                          <a:solidFill>
                            <a:schemeClr val="tx1"/>
                          </a:solidFill>
                        </a:rPr>
                        <a:t>20x</a:t>
                      </a:r>
                      <a:endParaRPr lang="zh-TW" altLang="en-US" dirty="0">
                        <a:solidFill>
                          <a:schemeClr val="tx1"/>
                        </a:solidFill>
                      </a:endParaRPr>
                    </a:p>
                  </a:txBody>
                  <a:tcPr anchor="ctr"/>
                </a:tc>
                <a:extLst>
                  <a:ext uri="{0D108BD9-81ED-4DB2-BD59-A6C34878D82A}">
                    <a16:rowId xmlns:a16="http://schemas.microsoft.com/office/drawing/2014/main" val="717159479"/>
                  </a:ext>
                </a:extLst>
              </a:tr>
              <a:tr h="370840">
                <a:tc>
                  <a:txBody>
                    <a:bodyPr/>
                    <a:lstStyle/>
                    <a:p>
                      <a:pPr algn="l" fontAlgn="ctr"/>
                      <a:r>
                        <a:rPr lang="en-US" sz="1350" b="1" kern="1200" dirty="0">
                          <a:solidFill>
                            <a:schemeClr val="lt1"/>
                          </a:solidFill>
                          <a:latin typeface="+mn-lt"/>
                          <a:ea typeface="+mn-ea"/>
                          <a:cs typeface="+mn-cs"/>
                        </a:rPr>
                        <a:t> Image Flip </a:t>
                      </a:r>
                    </a:p>
                  </a:txBody>
                  <a:tcPr marL="2239" marR="2239" marT="2239" marB="0" anchor="ctr"/>
                </a:tc>
                <a:tc>
                  <a:txBody>
                    <a:bodyPr/>
                    <a:lstStyle/>
                    <a:p>
                      <a:pPr algn="ctr"/>
                      <a:r>
                        <a:rPr lang="en-US" altLang="zh-TW" dirty="0">
                          <a:solidFill>
                            <a:srgbClr val="FF0000"/>
                          </a:solidFill>
                        </a:rPr>
                        <a:t>YES</a:t>
                      </a:r>
                      <a:endParaRPr lang="zh-TW" altLang="en-US" dirty="0">
                        <a:solidFill>
                          <a:srgbClr val="FF0000"/>
                        </a:solidFill>
                      </a:endParaRPr>
                    </a:p>
                  </a:txBody>
                  <a:tcPr anchor="ctr"/>
                </a:tc>
                <a:tc>
                  <a:txBody>
                    <a:bodyPr/>
                    <a:lstStyle/>
                    <a:p>
                      <a:pPr algn="ctr"/>
                      <a:r>
                        <a:rPr lang="en-US" altLang="zh-TW" dirty="0">
                          <a:solidFill>
                            <a:srgbClr val="008ED3"/>
                          </a:solidFill>
                        </a:rPr>
                        <a:t>NA</a:t>
                      </a:r>
                      <a:endParaRPr lang="zh-TW" altLang="en-US" dirty="0">
                        <a:solidFill>
                          <a:srgbClr val="008ED3"/>
                        </a:solidFill>
                      </a:endParaRPr>
                    </a:p>
                  </a:txBody>
                  <a:tcPr anchor="ctr"/>
                </a:tc>
                <a:extLst>
                  <a:ext uri="{0D108BD9-81ED-4DB2-BD59-A6C34878D82A}">
                    <a16:rowId xmlns:a16="http://schemas.microsoft.com/office/drawing/2014/main" val="1726996721"/>
                  </a:ext>
                </a:extLst>
              </a:tr>
              <a:tr h="370840">
                <a:tc>
                  <a:txBody>
                    <a:bodyPr/>
                    <a:lstStyle/>
                    <a:p>
                      <a:pPr algn="l" fontAlgn="ctr"/>
                      <a:r>
                        <a:rPr lang="en-US" sz="1350" b="1" kern="1200" dirty="0">
                          <a:solidFill>
                            <a:schemeClr val="lt1"/>
                          </a:solidFill>
                          <a:latin typeface="+mn-lt"/>
                          <a:ea typeface="+mn-ea"/>
                          <a:cs typeface="+mn-cs"/>
                        </a:rPr>
                        <a:t> Reliable AI Tracking </a:t>
                      </a:r>
                    </a:p>
                  </a:txBody>
                  <a:tcPr marL="2239" marR="2239" marT="2239" marB="0" anchor="ctr"/>
                </a:tc>
                <a:tc>
                  <a:txBody>
                    <a:bodyPr/>
                    <a:lstStyle/>
                    <a:p>
                      <a:pPr algn="ctr"/>
                      <a:r>
                        <a:rPr lang="en-US" altLang="zh-TW" dirty="0">
                          <a:solidFill>
                            <a:srgbClr val="FF0000"/>
                          </a:solidFill>
                        </a:rPr>
                        <a:t>YES</a:t>
                      </a:r>
                      <a:endParaRPr lang="zh-TW" altLang="en-US" dirty="0">
                        <a:solidFill>
                          <a:srgbClr val="FF0000"/>
                        </a:solidFill>
                      </a:endParaRPr>
                    </a:p>
                  </a:txBody>
                  <a:tcPr anchor="ctr"/>
                </a:tc>
                <a:tc>
                  <a:txBody>
                    <a:bodyPr/>
                    <a:lstStyle/>
                    <a:p>
                      <a:pPr algn="ctr"/>
                      <a:r>
                        <a:rPr lang="en-US" altLang="zh-TW" dirty="0">
                          <a:solidFill>
                            <a:srgbClr val="008ED3"/>
                          </a:solidFill>
                        </a:rPr>
                        <a:t>NA</a:t>
                      </a:r>
                      <a:endParaRPr lang="zh-TW" altLang="en-US" dirty="0">
                        <a:solidFill>
                          <a:srgbClr val="008ED3"/>
                        </a:solidFill>
                      </a:endParaRPr>
                    </a:p>
                  </a:txBody>
                  <a:tcPr anchor="ctr"/>
                </a:tc>
                <a:extLst>
                  <a:ext uri="{0D108BD9-81ED-4DB2-BD59-A6C34878D82A}">
                    <a16:rowId xmlns:a16="http://schemas.microsoft.com/office/drawing/2014/main" val="151513782"/>
                  </a:ext>
                </a:extLst>
              </a:tr>
              <a:tr h="370840">
                <a:tc>
                  <a:txBody>
                    <a:bodyPr/>
                    <a:lstStyle/>
                    <a:p>
                      <a:pPr marL="0" algn="l" defTabSz="685800" rtl="0" eaLnBrk="1" fontAlgn="ctr" latinLnBrk="0" hangingPunct="1"/>
                      <a:r>
                        <a:rPr lang="en-US" sz="1350" b="1" kern="1200" dirty="0">
                          <a:solidFill>
                            <a:schemeClr val="lt1"/>
                          </a:solidFill>
                          <a:latin typeface="+mn-lt"/>
                          <a:ea typeface="+mn-ea"/>
                          <a:cs typeface="+mn-cs"/>
                        </a:rPr>
                        <a:t> USB Output </a:t>
                      </a:r>
                    </a:p>
                  </a:txBody>
                  <a:tcPr marL="2239" marR="2239" marT="2239"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350" kern="1200" dirty="0">
                          <a:solidFill>
                            <a:srgbClr val="FF0000"/>
                          </a:solidFill>
                          <a:latin typeface="+mn-lt"/>
                          <a:ea typeface="+mn-ea"/>
                          <a:cs typeface="+mn-cs"/>
                        </a:rPr>
                        <a:t>1080p60</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350" kern="1200" dirty="0">
                          <a:solidFill>
                            <a:schemeClr val="tx1"/>
                          </a:solidFill>
                          <a:latin typeface="+mn-lt"/>
                          <a:ea typeface="+mn-ea"/>
                          <a:cs typeface="+mn-cs"/>
                        </a:rPr>
                        <a:t>1080p30</a:t>
                      </a:r>
                    </a:p>
                  </a:txBody>
                  <a:tcPr anchor="ctr"/>
                </a:tc>
                <a:extLst>
                  <a:ext uri="{0D108BD9-81ED-4DB2-BD59-A6C34878D82A}">
                    <a16:rowId xmlns:a16="http://schemas.microsoft.com/office/drawing/2014/main" val="3743849411"/>
                  </a:ext>
                </a:extLst>
              </a:tr>
              <a:tr h="370840">
                <a:tc>
                  <a:txBody>
                    <a:bodyPr/>
                    <a:lstStyle/>
                    <a:p>
                      <a:pPr marL="0" algn="l" defTabSz="685800" rtl="0" eaLnBrk="1" fontAlgn="ctr" latinLnBrk="0" hangingPunct="1"/>
                      <a:r>
                        <a:rPr lang="en-US" sz="1350" b="1" kern="1200" dirty="0">
                          <a:solidFill>
                            <a:schemeClr val="lt1"/>
                          </a:solidFill>
                          <a:latin typeface="+mn-lt"/>
                          <a:ea typeface="+mn-ea"/>
                          <a:cs typeface="+mn-cs"/>
                        </a:rPr>
                        <a:t> IP Streaming </a:t>
                      </a:r>
                    </a:p>
                  </a:txBody>
                  <a:tcPr marL="2239" marR="2239" marT="2239" marB="0" anchor="ctr"/>
                </a:tc>
                <a:tc>
                  <a:txBody>
                    <a:bodyPr/>
                    <a:lstStyle/>
                    <a:p>
                      <a:pPr algn="ctr" fontAlgn="ctr"/>
                      <a:r>
                        <a:rPr lang="en-US" sz="1350" kern="1200" dirty="0">
                          <a:solidFill>
                            <a:schemeClr val="tx1"/>
                          </a:solidFill>
                          <a:latin typeface="+mn-lt"/>
                          <a:ea typeface="+mn-ea"/>
                          <a:cs typeface="+mn-cs"/>
                        </a:rPr>
                        <a:t>RTSP, RTMP, RTMPS,</a:t>
                      </a:r>
                      <a:r>
                        <a:rPr lang="en-US" sz="1350" kern="1200" dirty="0">
                          <a:solidFill>
                            <a:srgbClr val="FF0000"/>
                          </a:solidFill>
                          <a:latin typeface="+mn-lt"/>
                          <a:ea typeface="+mn-ea"/>
                          <a:cs typeface="+mn-cs"/>
                        </a:rPr>
                        <a:t> SRT</a:t>
                      </a:r>
                    </a:p>
                  </a:txBody>
                  <a:tcPr marL="2239" marR="2239" marT="2239" marB="0" anchor="ctr"/>
                </a:tc>
                <a:tc>
                  <a:txBody>
                    <a:bodyPr/>
                    <a:lstStyle/>
                    <a:p>
                      <a:pPr algn="ctr"/>
                      <a:r>
                        <a:rPr lang="en-US" altLang="zh-TW" sz="1350" kern="1200" dirty="0">
                          <a:solidFill>
                            <a:schemeClr val="tx1"/>
                          </a:solidFill>
                          <a:latin typeface="+mn-lt"/>
                          <a:ea typeface="+mn-ea"/>
                          <a:cs typeface="+mn-cs"/>
                        </a:rPr>
                        <a:t>RTSP, RTMP, RTMPS</a:t>
                      </a:r>
                      <a:endParaRPr lang="zh-TW" altLang="en-US" dirty="0">
                        <a:solidFill>
                          <a:srgbClr val="0066CC"/>
                        </a:solidFill>
                      </a:endParaRPr>
                    </a:p>
                  </a:txBody>
                  <a:tcPr anchor="ctr"/>
                </a:tc>
                <a:extLst>
                  <a:ext uri="{0D108BD9-81ED-4DB2-BD59-A6C34878D82A}">
                    <a16:rowId xmlns:a16="http://schemas.microsoft.com/office/drawing/2014/main" val="2084934788"/>
                  </a:ext>
                </a:extLst>
              </a:tr>
              <a:tr h="370840">
                <a:tc>
                  <a:txBody>
                    <a:bodyPr/>
                    <a:lstStyle/>
                    <a:p>
                      <a:pPr marL="0" algn="l" defTabSz="685800" rtl="0" eaLnBrk="1" fontAlgn="ctr" latinLnBrk="0" hangingPunct="1"/>
                      <a:r>
                        <a:rPr lang="en-US" sz="1350" b="1" kern="1200" dirty="0">
                          <a:solidFill>
                            <a:schemeClr val="lt1"/>
                          </a:solidFill>
                          <a:latin typeface="+mn-lt"/>
                          <a:ea typeface="+mn-ea"/>
                          <a:cs typeface="+mn-cs"/>
                        </a:rPr>
                        <a:t> PoE </a:t>
                      </a:r>
                    </a:p>
                  </a:txBody>
                  <a:tcPr marL="2239" marR="2239" marT="2239" marB="0" anchor="ctr"/>
                </a:tc>
                <a:tc>
                  <a:txBody>
                    <a:bodyPr/>
                    <a:lstStyle/>
                    <a:p>
                      <a:pPr algn="ctr" fontAlgn="ctr"/>
                      <a:r>
                        <a:rPr lang="en-US" sz="1350" kern="1200" dirty="0">
                          <a:solidFill>
                            <a:srgbClr val="FF0000"/>
                          </a:solidFill>
                          <a:latin typeface="+mn-lt"/>
                          <a:ea typeface="+mn-ea"/>
                          <a:cs typeface="+mn-cs"/>
                        </a:rPr>
                        <a:t>PoE (IEEE802.3af)</a:t>
                      </a:r>
                    </a:p>
                  </a:txBody>
                  <a:tcPr marL="2239" marR="2239" marT="2239"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TW" sz="1350" kern="1200" dirty="0">
                          <a:solidFill>
                            <a:schemeClr val="tx1"/>
                          </a:solidFill>
                          <a:latin typeface="+mn-lt"/>
                          <a:ea typeface="+mn-ea"/>
                          <a:cs typeface="+mn-cs"/>
                        </a:rPr>
                        <a:t>PoE+ (IEEE802.3at)</a:t>
                      </a:r>
                    </a:p>
                  </a:txBody>
                  <a:tcPr anchor="ctr"/>
                </a:tc>
                <a:extLst>
                  <a:ext uri="{0D108BD9-81ED-4DB2-BD59-A6C34878D82A}">
                    <a16:rowId xmlns:a16="http://schemas.microsoft.com/office/drawing/2014/main" val="2132911120"/>
                  </a:ext>
                </a:extLst>
              </a:tr>
            </a:tbl>
          </a:graphicData>
        </a:graphic>
      </p:graphicFrame>
      <p:pic>
        <p:nvPicPr>
          <p:cNvPr id="9" name="圖片 8">
            <a:extLst>
              <a:ext uri="{FF2B5EF4-FFF2-40B4-BE49-F238E27FC236}">
                <a16:creationId xmlns:a16="http://schemas.microsoft.com/office/drawing/2014/main" id="{AEF927DA-AF1C-4500-8136-E3E1F4E94C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0817" y="365622"/>
            <a:ext cx="1695393" cy="953942"/>
          </a:xfrm>
          <a:prstGeom prst="rect">
            <a:avLst/>
          </a:prstGeom>
        </p:spPr>
      </p:pic>
      <p:pic>
        <p:nvPicPr>
          <p:cNvPr id="5" name="圖片 4">
            <a:extLst>
              <a:ext uri="{FF2B5EF4-FFF2-40B4-BE49-F238E27FC236}">
                <a16:creationId xmlns:a16="http://schemas.microsoft.com/office/drawing/2014/main" id="{A8D03F7B-0E1C-443D-99B6-CB1B68CA64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7661" y="253284"/>
            <a:ext cx="1473866" cy="1105399"/>
          </a:xfrm>
          <a:prstGeom prst="rect">
            <a:avLst/>
          </a:prstGeom>
        </p:spPr>
      </p:pic>
    </p:spTree>
    <p:extLst>
      <p:ext uri="{BB962C8B-B14F-4D97-AF65-F5344CB8AC3E}">
        <p14:creationId xmlns:p14="http://schemas.microsoft.com/office/powerpoint/2010/main" val="2277155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字方塊 21"/>
          <p:cNvSpPr txBox="1"/>
          <p:nvPr/>
        </p:nvSpPr>
        <p:spPr>
          <a:xfrm>
            <a:off x="387275" y="303033"/>
            <a:ext cx="4825424" cy="1077218"/>
          </a:xfrm>
          <a:prstGeom prst="rect">
            <a:avLst/>
          </a:prstGeom>
          <a:noFill/>
        </p:spPr>
        <p:txBody>
          <a:bodyPr wrap="none" rtlCol="0">
            <a:spAutoFit/>
          </a:bodyPr>
          <a:lstStyle/>
          <a:p>
            <a:r>
              <a:rPr lang="en-US" sz="2000" b="1" dirty="0">
                <a:solidFill>
                  <a:srgbClr val="00B0F0"/>
                </a:solidFill>
              </a:rPr>
              <a:t>Product I/O</a:t>
            </a:r>
          </a:p>
          <a:p>
            <a:r>
              <a:rPr lang="en-US" sz="4400" b="1" dirty="0">
                <a:solidFill>
                  <a:srgbClr val="002060"/>
                </a:solidFill>
              </a:rPr>
              <a:t>VC-TR40 Front View</a:t>
            </a:r>
          </a:p>
        </p:txBody>
      </p:sp>
      <p:pic>
        <p:nvPicPr>
          <p:cNvPr id="19" name="圖片 18">
            <a:extLst>
              <a:ext uri="{FF2B5EF4-FFF2-40B4-BE49-F238E27FC236}">
                <a16:creationId xmlns:a16="http://schemas.microsoft.com/office/drawing/2014/main" id="{3AADF1B8-2967-4C7B-8EBF-97D51DD1B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20" y="841642"/>
            <a:ext cx="6958961" cy="3915577"/>
          </a:xfrm>
          <a:prstGeom prst="rect">
            <a:avLst/>
          </a:prstGeom>
        </p:spPr>
      </p:pic>
      <p:sp>
        <p:nvSpPr>
          <p:cNvPr id="20" name="文字方塊 19">
            <a:extLst>
              <a:ext uri="{FF2B5EF4-FFF2-40B4-BE49-F238E27FC236}">
                <a16:creationId xmlns:a16="http://schemas.microsoft.com/office/drawing/2014/main" id="{DA29315D-46C0-49C5-9C27-7B5945C7AE25}"/>
              </a:ext>
            </a:extLst>
          </p:cNvPr>
          <p:cNvSpPr txBox="1"/>
          <p:nvPr/>
        </p:nvSpPr>
        <p:spPr>
          <a:xfrm>
            <a:off x="2091599" y="1757277"/>
            <a:ext cx="888762" cy="323165"/>
          </a:xfrm>
          <a:prstGeom prst="rect">
            <a:avLst/>
          </a:prstGeom>
          <a:noFill/>
        </p:spPr>
        <p:txBody>
          <a:bodyPr wrap="square" rtlCol="0">
            <a:spAutoFit/>
          </a:bodyPr>
          <a:lstStyle/>
          <a:p>
            <a:pPr algn="ctr"/>
            <a:r>
              <a:rPr lang="en-US" altLang="zh-TW" sz="1500" dirty="0">
                <a:solidFill>
                  <a:srgbClr val="008ED3"/>
                </a:solidFill>
              </a:rPr>
              <a:t>Lens</a:t>
            </a:r>
          </a:p>
        </p:txBody>
      </p:sp>
      <p:sp>
        <p:nvSpPr>
          <p:cNvPr id="21" name="文字方塊 20">
            <a:extLst>
              <a:ext uri="{FF2B5EF4-FFF2-40B4-BE49-F238E27FC236}">
                <a16:creationId xmlns:a16="http://schemas.microsoft.com/office/drawing/2014/main" id="{5A0DC70E-EEC0-4CDF-8019-348BF87A0822}"/>
              </a:ext>
            </a:extLst>
          </p:cNvPr>
          <p:cNvSpPr txBox="1"/>
          <p:nvPr/>
        </p:nvSpPr>
        <p:spPr>
          <a:xfrm>
            <a:off x="6027479" y="3104646"/>
            <a:ext cx="1652734" cy="323165"/>
          </a:xfrm>
          <a:prstGeom prst="rect">
            <a:avLst/>
          </a:prstGeom>
          <a:noFill/>
        </p:spPr>
        <p:txBody>
          <a:bodyPr wrap="square" rtlCol="0">
            <a:spAutoFit/>
          </a:bodyPr>
          <a:lstStyle/>
          <a:p>
            <a:pPr algn="ctr"/>
            <a:r>
              <a:rPr lang="en-US" altLang="zh-TW" sz="1500" dirty="0">
                <a:solidFill>
                  <a:srgbClr val="008ED3"/>
                </a:solidFill>
              </a:rPr>
              <a:t>Pan Tilt Robotics</a:t>
            </a:r>
          </a:p>
        </p:txBody>
      </p:sp>
      <p:cxnSp>
        <p:nvCxnSpPr>
          <p:cNvPr id="23" name="直線單箭頭接點 22">
            <a:extLst>
              <a:ext uri="{FF2B5EF4-FFF2-40B4-BE49-F238E27FC236}">
                <a16:creationId xmlns:a16="http://schemas.microsoft.com/office/drawing/2014/main" id="{731706FE-434B-4C32-B962-A0BBE529C0CD}"/>
              </a:ext>
            </a:extLst>
          </p:cNvPr>
          <p:cNvCxnSpPr>
            <a:cxnSpLocks/>
          </p:cNvCxnSpPr>
          <p:nvPr/>
        </p:nvCxnSpPr>
        <p:spPr>
          <a:xfrm flipH="1">
            <a:off x="5215239" y="3266229"/>
            <a:ext cx="901031" cy="0"/>
          </a:xfrm>
          <a:prstGeom prst="straightConnector1">
            <a:avLst/>
          </a:prstGeom>
          <a:ln w="28575">
            <a:solidFill>
              <a:srgbClr val="008ED3"/>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4" name="文字方塊 23">
            <a:extLst>
              <a:ext uri="{FF2B5EF4-FFF2-40B4-BE49-F238E27FC236}">
                <a16:creationId xmlns:a16="http://schemas.microsoft.com/office/drawing/2014/main" id="{DC8CE455-0E3E-4D74-8FB7-373CA09D9108}"/>
              </a:ext>
            </a:extLst>
          </p:cNvPr>
          <p:cNvSpPr txBox="1"/>
          <p:nvPr/>
        </p:nvSpPr>
        <p:spPr>
          <a:xfrm>
            <a:off x="3605017" y="4502110"/>
            <a:ext cx="1770283" cy="323165"/>
          </a:xfrm>
          <a:prstGeom prst="rect">
            <a:avLst/>
          </a:prstGeom>
          <a:noFill/>
        </p:spPr>
        <p:txBody>
          <a:bodyPr wrap="square" rtlCol="0">
            <a:spAutoFit/>
          </a:bodyPr>
          <a:lstStyle/>
          <a:p>
            <a:pPr algn="ctr"/>
            <a:r>
              <a:rPr lang="en-US" altLang="zh-TW" sz="1500" dirty="0">
                <a:solidFill>
                  <a:srgbClr val="008ED3"/>
                </a:solidFill>
              </a:rPr>
              <a:t>Panoramic lens</a:t>
            </a:r>
          </a:p>
        </p:txBody>
      </p:sp>
      <p:sp>
        <p:nvSpPr>
          <p:cNvPr id="25" name="文字方塊 24">
            <a:extLst>
              <a:ext uri="{FF2B5EF4-FFF2-40B4-BE49-F238E27FC236}">
                <a16:creationId xmlns:a16="http://schemas.microsoft.com/office/drawing/2014/main" id="{103335BD-7E89-4B84-9554-D5C1934A470A}"/>
              </a:ext>
            </a:extLst>
          </p:cNvPr>
          <p:cNvSpPr txBox="1"/>
          <p:nvPr/>
        </p:nvSpPr>
        <p:spPr>
          <a:xfrm>
            <a:off x="1577175" y="3800112"/>
            <a:ext cx="1191520" cy="323165"/>
          </a:xfrm>
          <a:prstGeom prst="rect">
            <a:avLst/>
          </a:prstGeom>
          <a:noFill/>
        </p:spPr>
        <p:txBody>
          <a:bodyPr wrap="square" rtlCol="0">
            <a:spAutoFit/>
          </a:bodyPr>
          <a:lstStyle/>
          <a:p>
            <a:r>
              <a:rPr lang="en-US" altLang="zh-TW" sz="1500" dirty="0">
                <a:solidFill>
                  <a:srgbClr val="008ED3"/>
                </a:solidFill>
              </a:rPr>
              <a:t>IR Receiver</a:t>
            </a:r>
          </a:p>
        </p:txBody>
      </p:sp>
      <p:cxnSp>
        <p:nvCxnSpPr>
          <p:cNvPr id="26" name="直線單箭頭接點 25">
            <a:extLst>
              <a:ext uri="{FF2B5EF4-FFF2-40B4-BE49-F238E27FC236}">
                <a16:creationId xmlns:a16="http://schemas.microsoft.com/office/drawing/2014/main" id="{BECC57FD-7B70-4043-9DD3-AE283DBE7CB7}"/>
              </a:ext>
            </a:extLst>
          </p:cNvPr>
          <p:cNvCxnSpPr>
            <a:cxnSpLocks/>
            <a:stCxn id="24" idx="0"/>
          </p:cNvCxnSpPr>
          <p:nvPr/>
        </p:nvCxnSpPr>
        <p:spPr>
          <a:xfrm flipV="1">
            <a:off x="4490159" y="3973320"/>
            <a:ext cx="0" cy="528790"/>
          </a:xfrm>
          <a:prstGeom prst="straightConnector1">
            <a:avLst/>
          </a:prstGeom>
          <a:ln w="28575">
            <a:solidFill>
              <a:srgbClr val="008ED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7" name="直線單箭頭接點 26">
            <a:extLst>
              <a:ext uri="{FF2B5EF4-FFF2-40B4-BE49-F238E27FC236}">
                <a16:creationId xmlns:a16="http://schemas.microsoft.com/office/drawing/2014/main" id="{E498A66A-8BE1-41EC-98E9-2DB4064BC25E}"/>
              </a:ext>
            </a:extLst>
          </p:cNvPr>
          <p:cNvCxnSpPr>
            <a:cxnSpLocks/>
          </p:cNvCxnSpPr>
          <p:nvPr/>
        </p:nvCxnSpPr>
        <p:spPr>
          <a:xfrm>
            <a:off x="2793189" y="1918860"/>
            <a:ext cx="1402274" cy="0"/>
          </a:xfrm>
          <a:prstGeom prst="straightConnector1">
            <a:avLst/>
          </a:prstGeom>
          <a:ln w="28575">
            <a:solidFill>
              <a:srgbClr val="008ED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9CD6128B-44D7-47A7-8597-63DAA48EF2A1}"/>
              </a:ext>
            </a:extLst>
          </p:cNvPr>
          <p:cNvCxnSpPr>
            <a:cxnSpLocks/>
          </p:cNvCxnSpPr>
          <p:nvPr/>
        </p:nvCxnSpPr>
        <p:spPr>
          <a:xfrm>
            <a:off x="2617316" y="3974168"/>
            <a:ext cx="726089" cy="0"/>
          </a:xfrm>
          <a:prstGeom prst="straightConnector1">
            <a:avLst/>
          </a:prstGeom>
          <a:ln w="28575">
            <a:solidFill>
              <a:srgbClr val="008ED3"/>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994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649FC23-6BF0-400E-A947-B554309C1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113" y="1889375"/>
            <a:ext cx="7841887" cy="2613963"/>
          </a:xfrm>
          <a:prstGeom prst="rect">
            <a:avLst/>
          </a:prstGeom>
        </p:spPr>
      </p:pic>
      <p:sp>
        <p:nvSpPr>
          <p:cNvPr id="26" name="文字方塊 25"/>
          <p:cNvSpPr txBox="1"/>
          <p:nvPr/>
        </p:nvSpPr>
        <p:spPr>
          <a:xfrm>
            <a:off x="387275" y="303033"/>
            <a:ext cx="4677242" cy="1077218"/>
          </a:xfrm>
          <a:prstGeom prst="rect">
            <a:avLst/>
          </a:prstGeom>
          <a:noFill/>
        </p:spPr>
        <p:txBody>
          <a:bodyPr wrap="none" rtlCol="0">
            <a:spAutoFit/>
          </a:bodyPr>
          <a:lstStyle/>
          <a:p>
            <a:r>
              <a:rPr lang="en-US" sz="2000" b="1" dirty="0">
                <a:solidFill>
                  <a:srgbClr val="00B0F0"/>
                </a:solidFill>
              </a:rPr>
              <a:t>Product I/O</a:t>
            </a:r>
          </a:p>
          <a:p>
            <a:r>
              <a:rPr lang="en-US" altLang="zh-TW" sz="4400" b="1" dirty="0">
                <a:solidFill>
                  <a:srgbClr val="002060"/>
                </a:solidFill>
              </a:rPr>
              <a:t>VC-TR40</a:t>
            </a:r>
            <a:r>
              <a:rPr lang="en-US" sz="4400" b="1" dirty="0">
                <a:solidFill>
                  <a:srgbClr val="002060"/>
                </a:solidFill>
              </a:rPr>
              <a:t> Back View</a:t>
            </a:r>
          </a:p>
        </p:txBody>
      </p:sp>
      <p:grpSp>
        <p:nvGrpSpPr>
          <p:cNvPr id="45" name="群組 44">
            <a:extLst>
              <a:ext uri="{FF2B5EF4-FFF2-40B4-BE49-F238E27FC236}">
                <a16:creationId xmlns:a16="http://schemas.microsoft.com/office/drawing/2014/main" id="{4D0F5A4A-9FEC-4ED5-9F27-D6A918762D3E}"/>
              </a:ext>
            </a:extLst>
          </p:cNvPr>
          <p:cNvGrpSpPr/>
          <p:nvPr/>
        </p:nvGrpSpPr>
        <p:grpSpPr>
          <a:xfrm>
            <a:off x="483513" y="1419048"/>
            <a:ext cx="5933903" cy="3311401"/>
            <a:chOff x="483513" y="1419048"/>
            <a:chExt cx="5933903" cy="3311401"/>
          </a:xfrm>
        </p:grpSpPr>
        <p:grpSp>
          <p:nvGrpSpPr>
            <p:cNvPr id="27" name="群組 26">
              <a:extLst>
                <a:ext uri="{FF2B5EF4-FFF2-40B4-BE49-F238E27FC236}">
                  <a16:creationId xmlns:a16="http://schemas.microsoft.com/office/drawing/2014/main" id="{8F12090E-CBD7-4B26-BECE-AA907432A24F}"/>
                </a:ext>
              </a:extLst>
            </p:cNvPr>
            <p:cNvGrpSpPr/>
            <p:nvPr/>
          </p:nvGrpSpPr>
          <p:grpSpPr>
            <a:xfrm>
              <a:off x="483513" y="1419048"/>
              <a:ext cx="5933903" cy="3311401"/>
              <a:chOff x="1070775" y="1945831"/>
              <a:chExt cx="6914694" cy="3858731"/>
            </a:xfrm>
          </p:grpSpPr>
          <p:sp>
            <p:nvSpPr>
              <p:cNvPr id="29" name="文字方塊 28">
                <a:extLst>
                  <a:ext uri="{FF2B5EF4-FFF2-40B4-BE49-F238E27FC236}">
                    <a16:creationId xmlns:a16="http://schemas.microsoft.com/office/drawing/2014/main" id="{639725F6-5F85-448F-A350-5CD9FD7D39B9}"/>
                  </a:ext>
                </a:extLst>
              </p:cNvPr>
              <p:cNvSpPr txBox="1"/>
              <p:nvPr/>
            </p:nvSpPr>
            <p:spPr>
              <a:xfrm>
                <a:off x="6070928" y="1945831"/>
                <a:ext cx="1914541" cy="358648"/>
              </a:xfrm>
              <a:prstGeom prst="rect">
                <a:avLst/>
              </a:prstGeom>
              <a:noFill/>
            </p:spPr>
            <p:txBody>
              <a:bodyPr wrap="square" rtlCol="0">
                <a:spAutoFit/>
              </a:bodyPr>
              <a:lstStyle/>
              <a:p>
                <a:pPr algn="ctr"/>
                <a:r>
                  <a:rPr lang="en-US" altLang="zh-TW" sz="1400" dirty="0">
                    <a:solidFill>
                      <a:srgbClr val="008ED3"/>
                    </a:solidFill>
                  </a:rPr>
                  <a:t>RS-232</a:t>
                </a:r>
              </a:p>
            </p:txBody>
          </p:sp>
          <p:cxnSp>
            <p:nvCxnSpPr>
              <p:cNvPr id="30" name="直線單箭頭接點 29">
                <a:extLst>
                  <a:ext uri="{FF2B5EF4-FFF2-40B4-BE49-F238E27FC236}">
                    <a16:creationId xmlns:a16="http://schemas.microsoft.com/office/drawing/2014/main" id="{87EAD7E4-AA89-4A91-B660-877FEC8ED94E}"/>
                  </a:ext>
                </a:extLst>
              </p:cNvPr>
              <p:cNvCxnSpPr>
                <a:cxnSpLocks/>
              </p:cNvCxnSpPr>
              <p:nvPr/>
            </p:nvCxnSpPr>
            <p:spPr>
              <a:xfrm flipH="1">
                <a:off x="2388071" y="4207192"/>
                <a:ext cx="1530684" cy="36803"/>
              </a:xfrm>
              <a:prstGeom prst="straightConnector1">
                <a:avLst/>
              </a:prstGeom>
              <a:ln w="28575">
                <a:solidFill>
                  <a:srgbClr val="008ED3"/>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1" name="文字方塊 30">
                <a:extLst>
                  <a:ext uri="{FF2B5EF4-FFF2-40B4-BE49-F238E27FC236}">
                    <a16:creationId xmlns:a16="http://schemas.microsoft.com/office/drawing/2014/main" id="{6AD099FF-47E6-468A-9DC5-C36D11B7E31A}"/>
                  </a:ext>
                </a:extLst>
              </p:cNvPr>
              <p:cNvSpPr txBox="1"/>
              <p:nvPr/>
            </p:nvSpPr>
            <p:spPr>
              <a:xfrm>
                <a:off x="5125117" y="2248888"/>
                <a:ext cx="989244" cy="358648"/>
              </a:xfrm>
              <a:prstGeom prst="rect">
                <a:avLst/>
              </a:prstGeom>
              <a:noFill/>
            </p:spPr>
            <p:txBody>
              <a:bodyPr wrap="square" rtlCol="0">
                <a:spAutoFit/>
              </a:bodyPr>
              <a:lstStyle/>
              <a:p>
                <a:pPr algn="ctr"/>
                <a:r>
                  <a:rPr lang="en-US" altLang="zh-TW" sz="1400" dirty="0">
                    <a:solidFill>
                      <a:srgbClr val="008ED3"/>
                    </a:solidFill>
                  </a:rPr>
                  <a:t>Audio In</a:t>
                </a:r>
              </a:p>
            </p:txBody>
          </p:sp>
          <p:cxnSp>
            <p:nvCxnSpPr>
              <p:cNvPr id="32" name="直線單箭頭接點 31">
                <a:extLst>
                  <a:ext uri="{FF2B5EF4-FFF2-40B4-BE49-F238E27FC236}">
                    <a16:creationId xmlns:a16="http://schemas.microsoft.com/office/drawing/2014/main" id="{E8174E32-D436-4DC2-90AA-492B7FB52153}"/>
                  </a:ext>
                </a:extLst>
              </p:cNvPr>
              <p:cNvCxnSpPr>
                <a:cxnSpLocks/>
                <a:stCxn id="29" idx="2"/>
              </p:cNvCxnSpPr>
              <p:nvPr/>
            </p:nvCxnSpPr>
            <p:spPr>
              <a:xfrm>
                <a:off x="7028199" y="2304479"/>
                <a:ext cx="0" cy="1236441"/>
              </a:xfrm>
              <a:prstGeom prst="straightConnector1">
                <a:avLst/>
              </a:prstGeom>
              <a:ln w="28575">
                <a:solidFill>
                  <a:srgbClr val="008ED3"/>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3" name="文字方塊 32">
                <a:extLst>
                  <a:ext uri="{FF2B5EF4-FFF2-40B4-BE49-F238E27FC236}">
                    <a16:creationId xmlns:a16="http://schemas.microsoft.com/office/drawing/2014/main" id="{7F19A8A3-78B5-4935-B1A4-698B20D03E67}"/>
                  </a:ext>
                </a:extLst>
              </p:cNvPr>
              <p:cNvSpPr txBox="1"/>
              <p:nvPr/>
            </p:nvSpPr>
            <p:spPr>
              <a:xfrm>
                <a:off x="4403002" y="5048984"/>
                <a:ext cx="1592242" cy="358648"/>
              </a:xfrm>
              <a:prstGeom prst="rect">
                <a:avLst/>
              </a:prstGeom>
              <a:noFill/>
            </p:spPr>
            <p:txBody>
              <a:bodyPr wrap="square" rtlCol="0">
                <a:spAutoFit/>
              </a:bodyPr>
              <a:lstStyle/>
              <a:p>
                <a:pPr algn="ctr"/>
                <a:r>
                  <a:rPr lang="en-US" altLang="zh-TW" sz="1400" dirty="0">
                    <a:solidFill>
                      <a:srgbClr val="008ED3"/>
                    </a:solidFill>
                  </a:rPr>
                  <a:t>3G-SDI</a:t>
                </a:r>
              </a:p>
            </p:txBody>
          </p:sp>
          <p:sp>
            <p:nvSpPr>
              <p:cNvPr id="34" name="文字方塊 33">
                <a:extLst>
                  <a:ext uri="{FF2B5EF4-FFF2-40B4-BE49-F238E27FC236}">
                    <a16:creationId xmlns:a16="http://schemas.microsoft.com/office/drawing/2014/main" id="{00AEA190-F745-4AEC-AE71-632B9660F5AF}"/>
                  </a:ext>
                </a:extLst>
              </p:cNvPr>
              <p:cNvSpPr txBox="1"/>
              <p:nvPr/>
            </p:nvSpPr>
            <p:spPr>
              <a:xfrm>
                <a:off x="4891349" y="5445914"/>
                <a:ext cx="2536618" cy="358648"/>
              </a:xfrm>
              <a:prstGeom prst="rect">
                <a:avLst/>
              </a:prstGeom>
              <a:noFill/>
            </p:spPr>
            <p:txBody>
              <a:bodyPr wrap="square" rtlCol="0">
                <a:spAutoFit/>
              </a:bodyPr>
              <a:lstStyle/>
              <a:p>
                <a:pPr algn="ctr"/>
                <a:r>
                  <a:rPr lang="en-US" altLang="zh-TW" sz="1400" dirty="0">
                    <a:solidFill>
                      <a:srgbClr val="008ED3"/>
                    </a:solidFill>
                  </a:rPr>
                  <a:t>ETHERNET</a:t>
                </a:r>
              </a:p>
            </p:txBody>
          </p:sp>
          <p:sp>
            <p:nvSpPr>
              <p:cNvPr id="35" name="文字方塊 34">
                <a:extLst>
                  <a:ext uri="{FF2B5EF4-FFF2-40B4-BE49-F238E27FC236}">
                    <a16:creationId xmlns:a16="http://schemas.microsoft.com/office/drawing/2014/main" id="{61BC5E6C-0DF7-4C1B-B906-3899374606C9}"/>
                  </a:ext>
                </a:extLst>
              </p:cNvPr>
              <p:cNvSpPr txBox="1"/>
              <p:nvPr/>
            </p:nvSpPr>
            <p:spPr>
              <a:xfrm>
                <a:off x="3918755" y="5436092"/>
                <a:ext cx="1368152" cy="358648"/>
              </a:xfrm>
              <a:prstGeom prst="rect">
                <a:avLst/>
              </a:prstGeom>
              <a:noFill/>
            </p:spPr>
            <p:txBody>
              <a:bodyPr wrap="square" rtlCol="0">
                <a:spAutoFit/>
              </a:bodyPr>
              <a:lstStyle/>
              <a:p>
                <a:pPr algn="ctr"/>
                <a:r>
                  <a:rPr lang="en-US" altLang="zh-TW" sz="1400" dirty="0">
                    <a:solidFill>
                      <a:srgbClr val="008ED3"/>
                    </a:solidFill>
                  </a:rPr>
                  <a:t>HDMI</a:t>
                </a:r>
              </a:p>
            </p:txBody>
          </p:sp>
          <p:cxnSp>
            <p:nvCxnSpPr>
              <p:cNvPr id="36" name="直線單箭頭接點 35">
                <a:extLst>
                  <a:ext uri="{FF2B5EF4-FFF2-40B4-BE49-F238E27FC236}">
                    <a16:creationId xmlns:a16="http://schemas.microsoft.com/office/drawing/2014/main" id="{3249E188-DC05-4F32-9744-93894F62963A}"/>
                  </a:ext>
                </a:extLst>
              </p:cNvPr>
              <p:cNvCxnSpPr/>
              <p:nvPr/>
            </p:nvCxnSpPr>
            <p:spPr>
              <a:xfrm>
                <a:off x="7305896" y="3521218"/>
                <a:ext cx="0" cy="312795"/>
              </a:xfrm>
              <a:prstGeom prst="straightConnector1">
                <a:avLst/>
              </a:prstGeom>
              <a:ln w="28575">
                <a:solidFill>
                  <a:srgbClr val="008ED3"/>
                </a:solidFill>
                <a:tailEnd type="none"/>
              </a:ln>
            </p:spPr>
            <p:style>
              <a:lnRef idx="1">
                <a:schemeClr val="accent1"/>
              </a:lnRef>
              <a:fillRef idx="0">
                <a:schemeClr val="accent1"/>
              </a:fillRef>
              <a:effectRef idx="0">
                <a:schemeClr val="accent1"/>
              </a:effectRef>
              <a:fontRef idx="minor">
                <a:schemeClr val="tx1"/>
              </a:fontRef>
            </p:style>
          </p:cxnSp>
          <p:cxnSp>
            <p:nvCxnSpPr>
              <p:cNvPr id="37" name="直線接點 36">
                <a:extLst>
                  <a:ext uri="{FF2B5EF4-FFF2-40B4-BE49-F238E27FC236}">
                    <a16:creationId xmlns:a16="http://schemas.microsoft.com/office/drawing/2014/main" id="{946DA633-1535-4B5D-92AB-B6EDB8C220ED}"/>
                  </a:ext>
                </a:extLst>
              </p:cNvPr>
              <p:cNvCxnSpPr/>
              <p:nvPr/>
            </p:nvCxnSpPr>
            <p:spPr>
              <a:xfrm flipH="1">
                <a:off x="6700727" y="3540921"/>
                <a:ext cx="595941" cy="0"/>
              </a:xfrm>
              <a:prstGeom prst="line">
                <a:avLst/>
              </a:prstGeom>
              <a:ln w="28575">
                <a:solidFill>
                  <a:srgbClr val="008ED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文字方塊 37">
                <a:extLst>
                  <a:ext uri="{FF2B5EF4-FFF2-40B4-BE49-F238E27FC236}">
                    <a16:creationId xmlns:a16="http://schemas.microsoft.com/office/drawing/2014/main" id="{479118EB-844A-4668-BC3D-EB7B85AFBF6E}"/>
                  </a:ext>
                </a:extLst>
              </p:cNvPr>
              <p:cNvSpPr txBox="1"/>
              <p:nvPr/>
            </p:nvSpPr>
            <p:spPr>
              <a:xfrm>
                <a:off x="1070775" y="4073705"/>
                <a:ext cx="1674060" cy="358648"/>
              </a:xfrm>
              <a:prstGeom prst="rect">
                <a:avLst/>
              </a:prstGeom>
              <a:noFill/>
            </p:spPr>
            <p:txBody>
              <a:bodyPr wrap="square" rtlCol="0">
                <a:spAutoFit/>
              </a:bodyPr>
              <a:lstStyle/>
              <a:p>
                <a:pPr algn="ctr"/>
                <a:r>
                  <a:rPr lang="en-US" altLang="zh-TW" sz="1400" dirty="0">
                    <a:solidFill>
                      <a:srgbClr val="008ED3"/>
                    </a:solidFill>
                  </a:rPr>
                  <a:t>USB</a:t>
                </a:r>
                <a:r>
                  <a:rPr lang="zh-TW" altLang="en-US" sz="1400" dirty="0">
                    <a:solidFill>
                      <a:srgbClr val="008ED3"/>
                    </a:solidFill>
                  </a:rPr>
                  <a:t> </a:t>
                </a:r>
                <a:r>
                  <a:rPr lang="en-US" altLang="zh-TW" sz="1400" dirty="0">
                    <a:solidFill>
                      <a:srgbClr val="008ED3"/>
                    </a:solidFill>
                  </a:rPr>
                  <a:t>3.0</a:t>
                </a:r>
              </a:p>
            </p:txBody>
          </p:sp>
          <p:cxnSp>
            <p:nvCxnSpPr>
              <p:cNvPr id="39" name="直線單箭頭接點 38">
                <a:extLst>
                  <a:ext uri="{FF2B5EF4-FFF2-40B4-BE49-F238E27FC236}">
                    <a16:creationId xmlns:a16="http://schemas.microsoft.com/office/drawing/2014/main" id="{42787C72-EDFD-47F3-A140-69A36A3CFBE0}"/>
                  </a:ext>
                </a:extLst>
              </p:cNvPr>
              <p:cNvCxnSpPr>
                <a:cxnSpLocks/>
              </p:cNvCxnSpPr>
              <p:nvPr/>
            </p:nvCxnSpPr>
            <p:spPr>
              <a:xfrm>
                <a:off x="4602831" y="4376641"/>
                <a:ext cx="0" cy="1030992"/>
              </a:xfrm>
              <a:prstGeom prst="straightConnector1">
                <a:avLst/>
              </a:prstGeom>
              <a:ln w="28575">
                <a:solidFill>
                  <a:srgbClr val="008ED3"/>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0" name="直線單箭頭接點 39">
                <a:extLst>
                  <a:ext uri="{FF2B5EF4-FFF2-40B4-BE49-F238E27FC236}">
                    <a16:creationId xmlns:a16="http://schemas.microsoft.com/office/drawing/2014/main" id="{8AC823A0-C1B3-42C5-9D7F-26019B81EB3F}"/>
                  </a:ext>
                </a:extLst>
              </p:cNvPr>
              <p:cNvCxnSpPr>
                <a:cxnSpLocks/>
              </p:cNvCxnSpPr>
              <p:nvPr/>
            </p:nvCxnSpPr>
            <p:spPr>
              <a:xfrm>
                <a:off x="5199123" y="4326426"/>
                <a:ext cx="0" cy="716859"/>
              </a:xfrm>
              <a:prstGeom prst="straightConnector1">
                <a:avLst/>
              </a:prstGeom>
              <a:ln w="28575">
                <a:solidFill>
                  <a:srgbClr val="008ED3"/>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1" name="直線單箭頭接點 40">
                <a:extLst>
                  <a:ext uri="{FF2B5EF4-FFF2-40B4-BE49-F238E27FC236}">
                    <a16:creationId xmlns:a16="http://schemas.microsoft.com/office/drawing/2014/main" id="{5479160B-FF8B-4459-8FC6-54EAFC520996}"/>
                  </a:ext>
                </a:extLst>
              </p:cNvPr>
              <p:cNvCxnSpPr>
                <a:cxnSpLocks/>
              </p:cNvCxnSpPr>
              <p:nvPr/>
            </p:nvCxnSpPr>
            <p:spPr>
              <a:xfrm>
                <a:off x="6159658" y="4253029"/>
                <a:ext cx="0" cy="1168070"/>
              </a:xfrm>
              <a:prstGeom prst="straightConnector1">
                <a:avLst/>
              </a:prstGeom>
              <a:ln w="28575">
                <a:solidFill>
                  <a:srgbClr val="008ED3"/>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2" name="直線單箭頭接點 41">
                <a:extLst>
                  <a:ext uri="{FF2B5EF4-FFF2-40B4-BE49-F238E27FC236}">
                    <a16:creationId xmlns:a16="http://schemas.microsoft.com/office/drawing/2014/main" id="{02D6BAF3-D44F-4486-8DE7-4B1AADA9F2A5}"/>
                  </a:ext>
                </a:extLst>
              </p:cNvPr>
              <p:cNvCxnSpPr/>
              <p:nvPr/>
            </p:nvCxnSpPr>
            <p:spPr>
              <a:xfrm>
                <a:off x="5619739" y="2587806"/>
                <a:ext cx="0" cy="1304575"/>
              </a:xfrm>
              <a:prstGeom prst="straightConnector1">
                <a:avLst/>
              </a:prstGeom>
              <a:ln w="28575">
                <a:solidFill>
                  <a:srgbClr val="008ED3"/>
                </a:solidFill>
                <a:headEnd type="oval"/>
                <a:tailEnd type="none"/>
              </a:ln>
            </p:spPr>
            <p:style>
              <a:lnRef idx="1">
                <a:schemeClr val="accent1"/>
              </a:lnRef>
              <a:fillRef idx="0">
                <a:schemeClr val="accent1"/>
              </a:fillRef>
              <a:effectRef idx="0">
                <a:schemeClr val="accent1"/>
              </a:effectRef>
              <a:fontRef idx="minor">
                <a:schemeClr val="tx1"/>
              </a:fontRef>
            </p:style>
          </p:cxnSp>
        </p:grpSp>
        <p:cxnSp>
          <p:nvCxnSpPr>
            <p:cNvPr id="43" name="直線單箭頭接點 42">
              <a:extLst>
                <a:ext uri="{FF2B5EF4-FFF2-40B4-BE49-F238E27FC236}">
                  <a16:creationId xmlns:a16="http://schemas.microsoft.com/office/drawing/2014/main" id="{E4C60274-6B35-4F6E-829B-0BDF6F8505E5}"/>
                </a:ext>
              </a:extLst>
            </p:cNvPr>
            <p:cNvCxnSpPr/>
            <p:nvPr/>
          </p:nvCxnSpPr>
          <p:spPr>
            <a:xfrm>
              <a:off x="5322823" y="2770979"/>
              <a:ext cx="0" cy="268428"/>
            </a:xfrm>
            <a:prstGeom prst="straightConnector1">
              <a:avLst/>
            </a:prstGeom>
            <a:ln w="28575">
              <a:solidFill>
                <a:srgbClr val="008ED3"/>
              </a:solidFill>
              <a:tailEnd type="none"/>
            </a:ln>
          </p:spPr>
          <p:style>
            <a:lnRef idx="1">
              <a:schemeClr val="accent1"/>
            </a:lnRef>
            <a:fillRef idx="0">
              <a:schemeClr val="accent1"/>
            </a:fillRef>
            <a:effectRef idx="0">
              <a:schemeClr val="accent1"/>
            </a:effectRef>
            <a:fontRef idx="minor">
              <a:schemeClr val="tx1"/>
            </a:fontRef>
          </p:style>
        </p:cxnSp>
      </p:grpSp>
      <p:cxnSp>
        <p:nvCxnSpPr>
          <p:cNvPr id="48" name="直線單箭頭接點 47">
            <a:extLst>
              <a:ext uri="{FF2B5EF4-FFF2-40B4-BE49-F238E27FC236}">
                <a16:creationId xmlns:a16="http://schemas.microsoft.com/office/drawing/2014/main" id="{8ACBB0CC-8CC2-4AC1-9B39-CF59D09E9874}"/>
              </a:ext>
            </a:extLst>
          </p:cNvPr>
          <p:cNvCxnSpPr>
            <a:cxnSpLocks/>
          </p:cNvCxnSpPr>
          <p:nvPr/>
        </p:nvCxnSpPr>
        <p:spPr>
          <a:xfrm>
            <a:off x="6361222" y="3304741"/>
            <a:ext cx="1281638" cy="0"/>
          </a:xfrm>
          <a:prstGeom prst="straightConnector1">
            <a:avLst/>
          </a:prstGeom>
          <a:ln w="28575">
            <a:solidFill>
              <a:srgbClr val="008ED3"/>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0" name="文字方塊 49">
            <a:extLst>
              <a:ext uri="{FF2B5EF4-FFF2-40B4-BE49-F238E27FC236}">
                <a16:creationId xmlns:a16="http://schemas.microsoft.com/office/drawing/2014/main" id="{EC49C79E-D5D1-42C5-81D9-5FC712CA264E}"/>
              </a:ext>
            </a:extLst>
          </p:cNvPr>
          <p:cNvSpPr txBox="1"/>
          <p:nvPr/>
        </p:nvSpPr>
        <p:spPr>
          <a:xfrm>
            <a:off x="7332226" y="3144205"/>
            <a:ext cx="1436609" cy="307777"/>
          </a:xfrm>
          <a:prstGeom prst="rect">
            <a:avLst/>
          </a:prstGeom>
          <a:noFill/>
        </p:spPr>
        <p:txBody>
          <a:bodyPr wrap="square" rtlCol="0">
            <a:spAutoFit/>
          </a:bodyPr>
          <a:lstStyle/>
          <a:p>
            <a:pPr algn="ctr"/>
            <a:r>
              <a:rPr lang="en-US" altLang="zh-TW" sz="1400" dirty="0">
                <a:solidFill>
                  <a:srgbClr val="008ED3"/>
                </a:solidFill>
              </a:rPr>
              <a:t>DC 12V</a:t>
            </a:r>
          </a:p>
        </p:txBody>
      </p:sp>
    </p:spTree>
    <p:extLst>
      <p:ext uri="{BB962C8B-B14F-4D97-AF65-F5344CB8AC3E}">
        <p14:creationId xmlns:p14="http://schemas.microsoft.com/office/powerpoint/2010/main" val="761635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EDA7B2D-07A1-4B65-9ED0-3C95F48D6139}"/>
              </a:ext>
            </a:extLst>
          </p:cNvPr>
          <p:cNvPicPr>
            <a:picLocks noChangeAspect="1"/>
          </p:cNvPicPr>
          <p:nvPr/>
        </p:nvPicPr>
        <p:blipFill rotWithShape="1">
          <a:blip r:embed="rId3"/>
          <a:srcRect t="35105" r="57618" b="10198"/>
          <a:stretch/>
        </p:blipFill>
        <p:spPr>
          <a:xfrm>
            <a:off x="859979" y="2009802"/>
            <a:ext cx="3203317" cy="2830665"/>
          </a:xfrm>
          <a:prstGeom prst="rect">
            <a:avLst/>
          </a:prstGeom>
        </p:spPr>
      </p:pic>
      <p:sp>
        <p:nvSpPr>
          <p:cNvPr id="5" name="文字方塊 4">
            <a:extLst>
              <a:ext uri="{FF2B5EF4-FFF2-40B4-BE49-F238E27FC236}">
                <a16:creationId xmlns:a16="http://schemas.microsoft.com/office/drawing/2014/main" id="{D7F9EB0A-1B32-4E0A-85D6-7FD3A85DB24F}"/>
              </a:ext>
            </a:extLst>
          </p:cNvPr>
          <p:cNvSpPr txBox="1"/>
          <p:nvPr/>
        </p:nvSpPr>
        <p:spPr>
          <a:xfrm>
            <a:off x="387275" y="303033"/>
            <a:ext cx="4380238" cy="1077218"/>
          </a:xfrm>
          <a:prstGeom prst="rect">
            <a:avLst/>
          </a:prstGeom>
          <a:noFill/>
        </p:spPr>
        <p:txBody>
          <a:bodyPr wrap="none" rtlCol="0">
            <a:spAutoFit/>
          </a:bodyPr>
          <a:lstStyle/>
          <a:p>
            <a:r>
              <a:rPr lang="en-US" sz="2000" b="1" dirty="0">
                <a:solidFill>
                  <a:srgbClr val="00B0F0"/>
                </a:solidFill>
              </a:rPr>
              <a:t>Recommended installation</a:t>
            </a:r>
          </a:p>
          <a:p>
            <a:r>
              <a:rPr lang="en-US" altLang="zh-TW" sz="4400" b="1" dirty="0">
                <a:solidFill>
                  <a:srgbClr val="002060"/>
                </a:solidFill>
              </a:rPr>
              <a:t>Distance &amp; Height</a:t>
            </a:r>
            <a:endParaRPr lang="en-US" sz="4400" b="1" dirty="0">
              <a:solidFill>
                <a:srgbClr val="002060"/>
              </a:solidFill>
            </a:endParaRPr>
          </a:p>
        </p:txBody>
      </p:sp>
      <p:sp>
        <p:nvSpPr>
          <p:cNvPr id="7" name="矩形 6">
            <a:extLst>
              <a:ext uri="{FF2B5EF4-FFF2-40B4-BE49-F238E27FC236}">
                <a16:creationId xmlns:a16="http://schemas.microsoft.com/office/drawing/2014/main" id="{3B3B33A0-9874-4F31-ADD7-D56AA55540D8}"/>
              </a:ext>
            </a:extLst>
          </p:cNvPr>
          <p:cNvSpPr/>
          <p:nvPr/>
        </p:nvSpPr>
        <p:spPr>
          <a:xfrm>
            <a:off x="847312" y="1556603"/>
            <a:ext cx="3228649" cy="584775"/>
          </a:xfrm>
          <a:prstGeom prst="rect">
            <a:avLst/>
          </a:prstGeom>
        </p:spPr>
        <p:txBody>
          <a:bodyPr wrap="square">
            <a:spAutoFit/>
          </a:bodyPr>
          <a:lstStyle/>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zh-TW"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新細明體" panose="02020500000000000000" pitchFamily="18" charset="-120"/>
                <a:cs typeface="Calibri" panose="020F0502020204030204" pitchFamily="34" charset="0"/>
              </a:rPr>
              <a:t>Tracking distance: 2 ~ 15 m</a:t>
            </a:r>
          </a:p>
          <a:p>
            <a:pPr marL="285750" indent="-285750" eaLnBrk="0" fontAlgn="base" hangingPunct="0">
              <a:spcBef>
                <a:spcPct val="0"/>
              </a:spcBef>
              <a:spcAft>
                <a:spcPct val="0"/>
              </a:spcAft>
              <a:buFont typeface="Arial" panose="020B0604020202020204" pitchFamily="34" charset="0"/>
              <a:buChar char="•"/>
            </a:pPr>
            <a:r>
              <a:rPr lang="en-US" altLang="zh-TW" sz="16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Optimal tracking distance: 8 m</a:t>
            </a:r>
            <a:endParaRPr kumimoji="0" lang="en-US" altLang="zh-TW"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新細明體" panose="02020500000000000000" pitchFamily="18" charset="-120"/>
              <a:cs typeface="Calibri" panose="020F0502020204030204" pitchFamily="34" charset="0"/>
            </a:endParaRPr>
          </a:p>
        </p:txBody>
      </p:sp>
      <p:sp>
        <p:nvSpPr>
          <p:cNvPr id="8" name="矩形 7">
            <a:extLst>
              <a:ext uri="{FF2B5EF4-FFF2-40B4-BE49-F238E27FC236}">
                <a16:creationId xmlns:a16="http://schemas.microsoft.com/office/drawing/2014/main" id="{4515F203-3AE3-4424-B69D-0CF2A577FCAF}"/>
              </a:ext>
            </a:extLst>
          </p:cNvPr>
          <p:cNvSpPr/>
          <p:nvPr/>
        </p:nvSpPr>
        <p:spPr>
          <a:xfrm>
            <a:off x="4578911" y="1556603"/>
            <a:ext cx="3974691" cy="584775"/>
          </a:xfrm>
          <a:prstGeom prst="rect">
            <a:avLst/>
          </a:prstGeom>
        </p:spPr>
        <p:txBody>
          <a:bodyPr wrap="square">
            <a:spAutoFit/>
          </a:bodyPr>
          <a:lstStyle/>
          <a:p>
            <a:pPr marL="285750" marR="0" lvl="0" indent="-28575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zh-TW" sz="16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Vertical mounting height: 2 </a:t>
            </a:r>
            <a:r>
              <a:rPr kumimoji="0" lang="en-US" altLang="zh-TW"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新細明體" panose="02020500000000000000" pitchFamily="18" charset="-120"/>
                <a:cs typeface="Calibri" panose="020F0502020204030204" pitchFamily="34" charset="0"/>
              </a:rPr>
              <a:t>~ 3 m</a:t>
            </a:r>
          </a:p>
          <a:p>
            <a:pPr marL="285750" indent="-285750" eaLnBrk="0" fontAlgn="base" hangingPunct="0">
              <a:spcBef>
                <a:spcPct val="0"/>
              </a:spcBef>
              <a:spcAft>
                <a:spcPct val="0"/>
              </a:spcAft>
              <a:buFont typeface="Arial" panose="020B0604020202020204" pitchFamily="34" charset="0"/>
              <a:buChar char="•"/>
            </a:pPr>
            <a:r>
              <a:rPr lang="en-US" altLang="zh-TW" sz="16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Optimal installation height: 2.4 m</a:t>
            </a:r>
            <a:endParaRPr kumimoji="0" lang="en-US" altLang="zh-TW"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新細明體" panose="02020500000000000000" pitchFamily="18" charset="-120"/>
              <a:cs typeface="Calibri" panose="020F0502020204030204" pitchFamily="34" charset="0"/>
            </a:endParaRPr>
          </a:p>
        </p:txBody>
      </p:sp>
      <p:pic>
        <p:nvPicPr>
          <p:cNvPr id="9" name="圖片 8">
            <a:extLst>
              <a:ext uri="{FF2B5EF4-FFF2-40B4-BE49-F238E27FC236}">
                <a16:creationId xmlns:a16="http://schemas.microsoft.com/office/drawing/2014/main" id="{56D1DB60-7D5F-44F2-9EE5-B7B70BD14C42}"/>
              </a:ext>
            </a:extLst>
          </p:cNvPr>
          <p:cNvPicPr>
            <a:picLocks noChangeAspect="1"/>
          </p:cNvPicPr>
          <p:nvPr/>
        </p:nvPicPr>
        <p:blipFill rotWithShape="1">
          <a:blip r:embed="rId3"/>
          <a:srcRect l="42046" t="35105" r="8765" b="10198"/>
          <a:stretch/>
        </p:blipFill>
        <p:spPr>
          <a:xfrm>
            <a:off x="4566246" y="2141378"/>
            <a:ext cx="3717775" cy="2830665"/>
          </a:xfrm>
          <a:prstGeom prst="rect">
            <a:avLst/>
          </a:prstGeom>
        </p:spPr>
      </p:pic>
      <p:sp>
        <p:nvSpPr>
          <p:cNvPr id="2" name="矩形 1">
            <a:extLst>
              <a:ext uri="{FF2B5EF4-FFF2-40B4-BE49-F238E27FC236}">
                <a16:creationId xmlns:a16="http://schemas.microsoft.com/office/drawing/2014/main" id="{BE7E7F32-E637-4DC9-B410-78D1DB99ED19}"/>
              </a:ext>
            </a:extLst>
          </p:cNvPr>
          <p:cNvSpPr/>
          <p:nvPr/>
        </p:nvSpPr>
        <p:spPr>
          <a:xfrm>
            <a:off x="2473959" y="4060272"/>
            <a:ext cx="255771" cy="184557"/>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CE8756C9-2E10-49D6-A3D5-3419AF5AEE4C}"/>
              </a:ext>
            </a:extLst>
          </p:cNvPr>
          <p:cNvSpPr/>
          <p:nvPr/>
        </p:nvSpPr>
        <p:spPr>
          <a:xfrm>
            <a:off x="7778784" y="3720966"/>
            <a:ext cx="318782" cy="184557"/>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47907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手繪多邊形 11"/>
          <p:cNvSpPr/>
          <p:nvPr/>
        </p:nvSpPr>
        <p:spPr>
          <a:xfrm>
            <a:off x="2" y="0"/>
            <a:ext cx="4158987" cy="5143500"/>
          </a:xfrm>
          <a:custGeom>
            <a:avLst/>
            <a:gdLst>
              <a:gd name="connsiteX0" fmla="*/ 0 w 4158987"/>
              <a:gd name="connsiteY0" fmla="*/ 0 h 5143500"/>
              <a:gd name="connsiteX1" fmla="*/ 3762790 w 4158987"/>
              <a:gd name="connsiteY1" fmla="*/ 0 h 5143500"/>
              <a:gd name="connsiteX2" fmla="*/ 3789466 w 4158987"/>
              <a:gd name="connsiteY2" fmla="*/ 69700 h 5143500"/>
              <a:gd name="connsiteX3" fmla="*/ 4158987 w 4158987"/>
              <a:gd name="connsiteY3" fmla="*/ 2386160 h 5143500"/>
              <a:gd name="connsiteX4" fmla="*/ 3636111 w 4158987"/>
              <a:gd name="connsiteY4" fmla="*/ 5103309 h 5143500"/>
              <a:gd name="connsiteX5" fmla="*/ 3617177 w 4158987"/>
              <a:gd name="connsiteY5" fmla="*/ 5143500 h 5143500"/>
              <a:gd name="connsiteX6" fmla="*/ 0 w 4158987"/>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8987" h="5143500">
                <a:moveTo>
                  <a:pt x="0" y="0"/>
                </a:moveTo>
                <a:lnTo>
                  <a:pt x="3762790" y="0"/>
                </a:lnTo>
                <a:lnTo>
                  <a:pt x="3789466" y="69700"/>
                </a:lnTo>
                <a:cubicBezTo>
                  <a:pt x="4025126" y="758299"/>
                  <a:pt x="4158987" y="1547416"/>
                  <a:pt x="4158987" y="2386160"/>
                </a:cubicBezTo>
                <a:cubicBezTo>
                  <a:pt x="4158987" y="3392653"/>
                  <a:pt x="3966228" y="4327683"/>
                  <a:pt x="3636111" y="5103309"/>
                </a:cubicBezTo>
                <a:lnTo>
                  <a:pt x="3617177" y="5143500"/>
                </a:lnTo>
                <a:lnTo>
                  <a:pt x="0" y="5143500"/>
                </a:lnTo>
                <a:close/>
              </a:path>
            </a:pathLst>
          </a:custGeom>
          <a:gradFill>
            <a:gsLst>
              <a:gs pos="100000">
                <a:srgbClr val="02B1D4"/>
              </a:gs>
              <a:gs pos="62000">
                <a:srgbClr val="0083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sz="1800"/>
          </a:p>
        </p:txBody>
      </p:sp>
      <p:sp>
        <p:nvSpPr>
          <p:cNvPr id="21" name="圓角矩形 20"/>
          <p:cNvSpPr/>
          <p:nvPr/>
        </p:nvSpPr>
        <p:spPr>
          <a:xfrm>
            <a:off x="5220072" y="1834143"/>
            <a:ext cx="3024336" cy="5423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3" indent="-285743">
              <a:buClr>
                <a:srgbClr val="0083CD"/>
              </a:buClr>
              <a:buSzPct val="50000"/>
              <a:buFont typeface="Wingdings" panose="05000000000000000000" pitchFamily="2" charset="2"/>
              <a:buChar char="n"/>
            </a:pPr>
            <a:endParaRPr lang="en-US" sz="20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22" name="圓角矩形 21"/>
          <p:cNvSpPr/>
          <p:nvPr/>
        </p:nvSpPr>
        <p:spPr>
          <a:xfrm>
            <a:off x="4247964" y="1246870"/>
            <a:ext cx="4968552" cy="3096344"/>
          </a:xfrm>
          <a:prstGeom prst="roundRect">
            <a:avLst>
              <a:gd name="adj" fmla="val 1839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3" lvl="0" indent="-285743">
              <a:lnSpc>
                <a:spcPct val="150000"/>
              </a:lnSpc>
              <a:buClr>
                <a:srgbClr val="0083CD"/>
              </a:buClr>
              <a:buSzPct val="50000"/>
              <a:buFont typeface="Wingdings" panose="05000000000000000000" pitchFamily="2" charset="2"/>
              <a:buChar char="n"/>
            </a:pPr>
            <a:r>
              <a:rPr lang="en-US" altLang="zh-TW" dirty="0">
                <a:solidFill>
                  <a:schemeClr val="tx1"/>
                </a:solidFill>
                <a:latin typeface="Calibri" panose="020F0502020204030204" pitchFamily="34" charset="0"/>
                <a:cs typeface="Calibri" panose="020F0502020204030204" pitchFamily="34" charset="0"/>
              </a:rPr>
              <a:t>AI-Powered Human Face Recognition</a:t>
            </a:r>
            <a:endParaRPr lang="zh-TW" altLang="zh-TW" dirty="0">
              <a:solidFill>
                <a:schemeClr val="tx1"/>
              </a:solidFill>
              <a:latin typeface="Calibri" panose="020F0502020204030204" pitchFamily="34" charset="0"/>
              <a:cs typeface="Calibri" panose="020F0502020204030204" pitchFamily="34" charset="0"/>
            </a:endParaRPr>
          </a:p>
          <a:p>
            <a:pPr marL="285743" indent="-285743">
              <a:lnSpc>
                <a:spcPct val="150000"/>
              </a:lnSpc>
              <a:buClr>
                <a:srgbClr val="0083CD"/>
              </a:buClr>
              <a:buSzPct val="50000"/>
              <a:buFont typeface="Wingdings" panose="05000000000000000000" pitchFamily="2" charset="2"/>
              <a:buChar char="n"/>
            </a:pPr>
            <a:r>
              <a:rPr lang="en-US" altLang="zh-TW" dirty="0">
                <a:solidFill>
                  <a:schemeClr val="tx1"/>
                </a:solidFill>
                <a:latin typeface="Calibri" panose="020F0502020204030204" pitchFamily="34" charset="0"/>
                <a:cs typeface="Calibri" panose="020F0502020204030204" pitchFamily="34" charset="0"/>
              </a:rPr>
              <a:t>3 Tracking modes and 2 Framing modes</a:t>
            </a:r>
            <a:endParaRPr lang="zh-TW" altLang="zh-TW" dirty="0">
              <a:solidFill>
                <a:schemeClr val="tx1"/>
              </a:solidFill>
              <a:latin typeface="Calibri" panose="020F0502020204030204" pitchFamily="34" charset="0"/>
              <a:cs typeface="Calibri" panose="020F0502020204030204" pitchFamily="34" charset="0"/>
            </a:endParaRPr>
          </a:p>
          <a:p>
            <a:pPr marL="285743" indent="-285743">
              <a:lnSpc>
                <a:spcPct val="150000"/>
              </a:lnSpc>
              <a:buClr>
                <a:srgbClr val="0083CD"/>
              </a:buClr>
              <a:buSzPct val="50000"/>
              <a:buFont typeface="Wingdings" panose="05000000000000000000" pitchFamily="2" charset="2"/>
              <a:buChar char="n"/>
            </a:pPr>
            <a:r>
              <a:rPr lang="en-US" altLang="zh-TW" dirty="0">
                <a:solidFill>
                  <a:schemeClr val="tx1"/>
                </a:solidFill>
                <a:latin typeface="Calibri" panose="020F0502020204030204" pitchFamily="34" charset="0"/>
                <a:cs typeface="Calibri" panose="020F0502020204030204" pitchFamily="34" charset="0"/>
              </a:rPr>
              <a:t>Mount upright or inverted</a:t>
            </a:r>
          </a:p>
          <a:p>
            <a:pPr marL="285743" indent="-285743">
              <a:lnSpc>
                <a:spcPct val="150000"/>
              </a:lnSpc>
              <a:buClr>
                <a:srgbClr val="0083CD"/>
              </a:buClr>
              <a:buSzPct val="50000"/>
              <a:buFont typeface="Wingdings" panose="05000000000000000000" pitchFamily="2" charset="2"/>
              <a:buChar char="n"/>
            </a:pPr>
            <a:r>
              <a:rPr lang="en-US" altLang="zh-TW" dirty="0">
                <a:solidFill>
                  <a:schemeClr val="tx1"/>
                </a:solidFill>
                <a:latin typeface="Calibri" panose="020F0502020204030204" pitchFamily="34" charset="0"/>
                <a:cs typeface="Calibri" panose="020F0502020204030204" pitchFamily="34" charset="0"/>
              </a:rPr>
              <a:t>HDMI, Ethernet, 3G-SDI, USB simultaneous output</a:t>
            </a:r>
            <a:endParaRPr lang="zh-TW" altLang="zh-TW" dirty="0">
              <a:solidFill>
                <a:schemeClr val="tx1"/>
              </a:solidFill>
              <a:latin typeface="Calibri" panose="020F0502020204030204" pitchFamily="34" charset="0"/>
              <a:cs typeface="Calibri" panose="020F0502020204030204" pitchFamily="34" charset="0"/>
            </a:endParaRPr>
          </a:p>
          <a:p>
            <a:pPr marL="285743" lvl="0" indent="-285743">
              <a:lnSpc>
                <a:spcPct val="150000"/>
              </a:lnSpc>
              <a:buClr>
                <a:srgbClr val="0083CD"/>
              </a:buClr>
              <a:buSzPct val="50000"/>
              <a:buFont typeface="Wingdings" panose="05000000000000000000" pitchFamily="2" charset="2"/>
              <a:buChar char="n"/>
            </a:pPr>
            <a:r>
              <a:rPr lang="en-US" altLang="zh-TW" dirty="0">
                <a:solidFill>
                  <a:schemeClr val="tx1"/>
                </a:solidFill>
                <a:latin typeface="Calibri" panose="020F0502020204030204" pitchFamily="34" charset="0"/>
                <a:cs typeface="Calibri" panose="020F0502020204030204" pitchFamily="34" charset="0"/>
              </a:rPr>
              <a:t>1080P 60fps with 20x Optical Zoom</a:t>
            </a:r>
            <a:endParaRPr lang="zh-TW" altLang="zh-TW" dirty="0">
              <a:solidFill>
                <a:schemeClr val="tx1"/>
              </a:solidFill>
              <a:latin typeface="Calibri" panose="020F0502020204030204" pitchFamily="34" charset="0"/>
              <a:cs typeface="Calibri" panose="020F0502020204030204" pitchFamily="34" charset="0"/>
            </a:endParaRPr>
          </a:p>
          <a:p>
            <a:pPr marL="285743" indent="-285743">
              <a:lnSpc>
                <a:spcPct val="150000"/>
              </a:lnSpc>
              <a:buClr>
                <a:srgbClr val="0083CD"/>
              </a:buClr>
              <a:buSzPct val="50000"/>
              <a:buFont typeface="Wingdings" panose="05000000000000000000" pitchFamily="2" charset="2"/>
              <a:buChar char="n"/>
            </a:pPr>
            <a:endParaRPr lang="en-US" altLang="zh-TW" sz="1800" dirty="0">
              <a:solidFill>
                <a:schemeClr val="tx1"/>
              </a:solidFill>
              <a:latin typeface="Calibri" panose="020F0502020204030204" pitchFamily="34" charset="0"/>
              <a:cs typeface="Calibri" panose="020F0502020204030204" pitchFamily="34" charset="0"/>
            </a:endParaRPr>
          </a:p>
        </p:txBody>
      </p:sp>
      <p:grpSp>
        <p:nvGrpSpPr>
          <p:cNvPr id="13" name="群組 12"/>
          <p:cNvGrpSpPr/>
          <p:nvPr/>
        </p:nvGrpSpPr>
        <p:grpSpPr>
          <a:xfrm>
            <a:off x="550289" y="1634525"/>
            <a:ext cx="3058412" cy="2240339"/>
            <a:chOff x="4976433" y="2074976"/>
            <a:chExt cx="3164880" cy="2318330"/>
          </a:xfrm>
        </p:grpSpPr>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6433" y="2074976"/>
              <a:ext cx="1856044" cy="1748492"/>
            </a:xfrm>
            <a:prstGeom prst="rect">
              <a:avLst/>
            </a:prstGeom>
          </p:spPr>
        </p:pic>
        <p:pic>
          <p:nvPicPr>
            <p:cNvPr id="15" name="圖片 14"/>
            <p:cNvPicPr>
              <a:picLocks noChangeAspect="1"/>
            </p:cNvPicPr>
            <p:nvPr/>
          </p:nvPicPr>
          <p:blipFill rotWithShape="1">
            <a:blip r:embed="rId4" cstate="print">
              <a:extLst>
                <a:ext uri="{28A0092B-C50C-407E-A947-70E740481C1C}">
                  <a14:useLocalDpi xmlns:a14="http://schemas.microsoft.com/office/drawing/2010/main" val="0"/>
                </a:ext>
              </a:extLst>
            </a:blip>
            <a:srcRect l="24600" t="10399" r="27625" b="9600"/>
            <a:stretch/>
          </p:blipFill>
          <p:spPr>
            <a:xfrm>
              <a:off x="6165491" y="2531645"/>
              <a:ext cx="1975822" cy="1861661"/>
            </a:xfrm>
            <a:prstGeom prst="rect">
              <a:avLst/>
            </a:prstGeom>
          </p:spPr>
        </p:pic>
      </p:grpSp>
      <p:sp>
        <p:nvSpPr>
          <p:cNvPr id="10" name="文字方塊 9">
            <a:extLst>
              <a:ext uri="{FF2B5EF4-FFF2-40B4-BE49-F238E27FC236}">
                <a16:creationId xmlns:a16="http://schemas.microsoft.com/office/drawing/2014/main" id="{51D219AB-0615-4728-8F98-2A544C8850A9}"/>
              </a:ext>
            </a:extLst>
          </p:cNvPr>
          <p:cNvSpPr txBox="1"/>
          <p:nvPr/>
        </p:nvSpPr>
        <p:spPr>
          <a:xfrm>
            <a:off x="409212" y="303033"/>
            <a:ext cx="2421689" cy="600164"/>
          </a:xfrm>
          <a:prstGeom prst="rect">
            <a:avLst/>
          </a:prstGeom>
          <a:noFill/>
        </p:spPr>
        <p:txBody>
          <a:bodyPr wrap="none" rtlCol="0">
            <a:spAutoFit/>
          </a:bodyPr>
          <a:lstStyle/>
          <a:p>
            <a:r>
              <a:rPr lang="en-US" altLang="zh-TW" sz="3300" b="1" dirty="0">
                <a:solidFill>
                  <a:schemeClr val="bg1"/>
                </a:solidFill>
                <a:ea typeface="微軟正黑體" panose="020B0604030504040204" pitchFamily="34" charset="-120"/>
                <a:cs typeface="Calibri" panose="020F0502020204030204" pitchFamily="34" charset="0"/>
              </a:rPr>
              <a:t>Key Features</a:t>
            </a:r>
          </a:p>
        </p:txBody>
      </p:sp>
    </p:spTree>
    <p:extLst>
      <p:ext uri="{BB962C8B-B14F-4D97-AF65-F5344CB8AC3E}">
        <p14:creationId xmlns:p14="http://schemas.microsoft.com/office/powerpoint/2010/main" val="30017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359614-A58D-43B2-8C0F-E3160B4090D1}"/>
              </a:ext>
            </a:extLst>
          </p:cNvPr>
          <p:cNvSpPr/>
          <p:nvPr/>
        </p:nvSpPr>
        <p:spPr>
          <a:xfrm>
            <a:off x="1" y="0"/>
            <a:ext cx="9143999" cy="751798"/>
          </a:xfrm>
          <a:prstGeom prst="rect">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 name="文字方塊 9">
            <a:extLst>
              <a:ext uri="{FF2B5EF4-FFF2-40B4-BE49-F238E27FC236}">
                <a16:creationId xmlns:a16="http://schemas.microsoft.com/office/drawing/2014/main" id="{6E4A31A9-8EE6-48F6-B659-EB15F20936D0}"/>
              </a:ext>
            </a:extLst>
          </p:cNvPr>
          <p:cNvSpPr txBox="1"/>
          <p:nvPr/>
        </p:nvSpPr>
        <p:spPr>
          <a:xfrm>
            <a:off x="251521" y="87357"/>
            <a:ext cx="5472181" cy="600164"/>
          </a:xfrm>
          <a:prstGeom prst="rect">
            <a:avLst/>
          </a:prstGeom>
          <a:noFill/>
        </p:spPr>
        <p:txBody>
          <a:bodyPr wrap="square" rtlCol="0">
            <a:spAutoFit/>
          </a:bodyPr>
          <a:lstStyle/>
          <a:p>
            <a:pPr marL="0" marR="0" lvl="0" indent="0" algn="l" defTabSz="914378" rtl="0" eaLnBrk="0" fontAlgn="base" latinLnBrk="0" hangingPunct="0">
              <a:lnSpc>
                <a:spcPct val="100000"/>
              </a:lnSpc>
              <a:spcBef>
                <a:spcPct val="20000"/>
              </a:spcBef>
              <a:spcAft>
                <a:spcPct val="0"/>
              </a:spcAft>
              <a:buClrTx/>
              <a:buSzTx/>
              <a:buFontTx/>
              <a:buNone/>
              <a:tabLst/>
              <a:defRPr/>
            </a:pPr>
            <a:r>
              <a:rPr kumimoji="0" lang="en-US" altLang="zh-TW" sz="3300" b="1" i="0" u="none" strike="noStrike" kern="1200" cap="none" spc="0" normalizeH="0" baseline="0" noProof="0" dirty="0">
                <a:ln>
                  <a:noFill/>
                </a:ln>
                <a:solidFill>
                  <a:prstClr val="white"/>
                </a:solidFill>
                <a:effectLst/>
                <a:uLnTx/>
                <a:uFillTx/>
                <a:latin typeface="Calibri" panose="020F0502020204030204" pitchFamily="34" charset="0"/>
                <a:ea typeface="微軟正黑體" panose="020B0604030504040204" pitchFamily="34" charset="-120"/>
                <a:cs typeface="Calibri" panose="020F0502020204030204" pitchFamily="34" charset="0"/>
              </a:rPr>
              <a:t>Selling Point</a:t>
            </a:r>
          </a:p>
        </p:txBody>
      </p:sp>
      <p:grpSp>
        <p:nvGrpSpPr>
          <p:cNvPr id="11" name="群組 10">
            <a:extLst>
              <a:ext uri="{FF2B5EF4-FFF2-40B4-BE49-F238E27FC236}">
                <a16:creationId xmlns:a16="http://schemas.microsoft.com/office/drawing/2014/main" id="{DE3666F7-27D5-4AD6-A524-056ED1236C6E}"/>
              </a:ext>
            </a:extLst>
          </p:cNvPr>
          <p:cNvGrpSpPr/>
          <p:nvPr/>
        </p:nvGrpSpPr>
        <p:grpSpPr>
          <a:xfrm>
            <a:off x="4572000" y="1717936"/>
            <a:ext cx="4064000" cy="1669422"/>
            <a:chOff x="605760" y="2776026"/>
            <a:chExt cx="4064000" cy="1669422"/>
          </a:xfrm>
        </p:grpSpPr>
        <p:sp>
          <p:nvSpPr>
            <p:cNvPr id="14" name="矩形 13">
              <a:extLst>
                <a:ext uri="{FF2B5EF4-FFF2-40B4-BE49-F238E27FC236}">
                  <a16:creationId xmlns:a16="http://schemas.microsoft.com/office/drawing/2014/main" id="{729E90B8-866C-44D8-BC6D-B8F4D605DE52}"/>
                </a:ext>
              </a:extLst>
            </p:cNvPr>
            <p:cNvSpPr/>
            <p:nvPr/>
          </p:nvSpPr>
          <p:spPr>
            <a:xfrm>
              <a:off x="638648" y="2797242"/>
              <a:ext cx="4031112" cy="393056"/>
            </a:xfrm>
            <a:prstGeom prst="rect">
              <a:avLst/>
            </a:prstGeom>
          </p:spPr>
          <p:txBody>
            <a:bodyPr wrap="square">
              <a:spAutoFit/>
            </a:bodyPr>
            <a:lstStyle/>
            <a:p>
              <a:pPr marL="0" marR="0" lvl="0" indent="0" algn="l" defTabSz="457200" rtl="0" eaLnBrk="0" fontAlgn="base" latinLnBrk="0" hangingPunct="0">
                <a:lnSpc>
                  <a:spcPts val="2000"/>
                </a:lnSpc>
                <a:spcBef>
                  <a:spcPct val="0"/>
                </a:spcBef>
                <a:spcAft>
                  <a:spcPct val="0"/>
                </a:spcAft>
                <a:buClrTx/>
                <a:buSzTx/>
                <a:buFontTx/>
                <a:buNone/>
                <a:tabLst/>
                <a:defRPr/>
              </a:pPr>
              <a:r>
                <a:rPr lang="en-US" altLang="zh-TW" sz="3200" b="1" dirty="0">
                  <a:solidFill>
                    <a:prstClr val="black"/>
                  </a:solidFill>
                  <a:latin typeface="Calibri" panose="020F0502020204030204" pitchFamily="34" charset="0"/>
                  <a:ea typeface="新細明體" panose="02020500000000000000" pitchFamily="18" charset="-120"/>
                  <a:cs typeface="Calibri" panose="020F0502020204030204" pitchFamily="34" charset="0"/>
                </a:rPr>
                <a:t>Everywhere Tracking</a:t>
              </a:r>
            </a:p>
          </p:txBody>
        </p:sp>
        <p:sp>
          <p:nvSpPr>
            <p:cNvPr id="15" name="矩形 14">
              <a:extLst>
                <a:ext uri="{FF2B5EF4-FFF2-40B4-BE49-F238E27FC236}">
                  <a16:creationId xmlns:a16="http://schemas.microsoft.com/office/drawing/2014/main" id="{A27D3511-5D52-4D9C-962E-45F893D1792D}"/>
                </a:ext>
              </a:extLst>
            </p:cNvPr>
            <p:cNvSpPr/>
            <p:nvPr/>
          </p:nvSpPr>
          <p:spPr>
            <a:xfrm>
              <a:off x="638647" y="3368230"/>
              <a:ext cx="4031112" cy="1077218"/>
            </a:xfrm>
            <a:prstGeom prst="rect">
              <a:avLst/>
            </a:prstGeom>
          </p:spPr>
          <p:txBody>
            <a:bodyPr wrap="square">
              <a:spAutoFit/>
            </a:bodyPr>
            <a:lstStyle/>
            <a:p>
              <a:pPr eaLnBrk="0" fontAlgn="base" hangingPunct="0">
                <a:spcBef>
                  <a:spcPct val="0"/>
                </a:spcBef>
                <a:spcAft>
                  <a:spcPct val="0"/>
                </a:spcAft>
              </a:pPr>
              <a:r>
                <a:rPr lang="en-US" altLang="zh-TW" sz="16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In the Everywhere Tracking mode, the camera will continuously track the presenter’s movement left and right, forwards and backwards.</a:t>
              </a:r>
              <a:endParaRPr lang="zh-TW" altLang="zh-TW" sz="16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endParaRPr>
            </a:p>
          </p:txBody>
        </p:sp>
        <p:cxnSp>
          <p:nvCxnSpPr>
            <p:cNvPr id="16" name="直線接點 15">
              <a:extLst>
                <a:ext uri="{FF2B5EF4-FFF2-40B4-BE49-F238E27FC236}">
                  <a16:creationId xmlns:a16="http://schemas.microsoft.com/office/drawing/2014/main" id="{EF730F03-BDE8-438F-8B1B-DA0589DF8B35}"/>
                </a:ext>
              </a:extLst>
            </p:cNvPr>
            <p:cNvCxnSpPr/>
            <p:nvPr/>
          </p:nvCxnSpPr>
          <p:spPr>
            <a:xfrm>
              <a:off x="605760" y="2776026"/>
              <a:ext cx="0" cy="519096"/>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grpSp>
      <p:pic>
        <p:nvPicPr>
          <p:cNvPr id="7" name="圖片 6">
            <a:extLst>
              <a:ext uri="{FF2B5EF4-FFF2-40B4-BE49-F238E27FC236}">
                <a16:creationId xmlns:a16="http://schemas.microsoft.com/office/drawing/2014/main" id="{F8062527-5539-42B6-9BC8-43C498E49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00" y="1440000"/>
            <a:ext cx="3840000" cy="2880000"/>
          </a:xfrm>
          <a:prstGeom prst="rect">
            <a:avLst/>
          </a:prstGeom>
        </p:spPr>
      </p:pic>
    </p:spTree>
    <p:extLst>
      <p:ext uri="{BB962C8B-B14F-4D97-AF65-F5344CB8AC3E}">
        <p14:creationId xmlns:p14="http://schemas.microsoft.com/office/powerpoint/2010/main" val="903964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359614-A58D-43B2-8C0F-E3160B4090D1}"/>
              </a:ext>
            </a:extLst>
          </p:cNvPr>
          <p:cNvSpPr/>
          <p:nvPr/>
        </p:nvSpPr>
        <p:spPr>
          <a:xfrm>
            <a:off x="1" y="0"/>
            <a:ext cx="9143999" cy="751798"/>
          </a:xfrm>
          <a:prstGeom prst="rect">
            <a:avLst/>
          </a:prstGeom>
          <a:solidFill>
            <a:srgbClr val="0083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10" name="文字方塊 9">
            <a:extLst>
              <a:ext uri="{FF2B5EF4-FFF2-40B4-BE49-F238E27FC236}">
                <a16:creationId xmlns:a16="http://schemas.microsoft.com/office/drawing/2014/main" id="{6E4A31A9-8EE6-48F6-B659-EB15F20936D0}"/>
              </a:ext>
            </a:extLst>
          </p:cNvPr>
          <p:cNvSpPr txBox="1"/>
          <p:nvPr/>
        </p:nvSpPr>
        <p:spPr>
          <a:xfrm>
            <a:off x="251521" y="87357"/>
            <a:ext cx="5472181" cy="600164"/>
          </a:xfrm>
          <a:prstGeom prst="rect">
            <a:avLst/>
          </a:prstGeom>
          <a:noFill/>
        </p:spPr>
        <p:txBody>
          <a:bodyPr wrap="square" rtlCol="0">
            <a:spAutoFit/>
          </a:bodyPr>
          <a:lstStyle/>
          <a:p>
            <a:pPr marL="0" marR="0" lvl="0" indent="0" algn="l" defTabSz="914378" rtl="0" eaLnBrk="0" fontAlgn="base" latinLnBrk="0" hangingPunct="0">
              <a:lnSpc>
                <a:spcPct val="100000"/>
              </a:lnSpc>
              <a:spcBef>
                <a:spcPct val="20000"/>
              </a:spcBef>
              <a:spcAft>
                <a:spcPct val="0"/>
              </a:spcAft>
              <a:buClrTx/>
              <a:buSzTx/>
              <a:buFontTx/>
              <a:buNone/>
              <a:tabLst/>
              <a:defRPr/>
            </a:pPr>
            <a:r>
              <a:rPr kumimoji="0" lang="en-US" altLang="zh-TW" sz="3300" b="1" i="0" u="none" strike="noStrike" kern="1200" cap="none" spc="0" normalizeH="0" baseline="0" noProof="0" dirty="0">
                <a:ln>
                  <a:noFill/>
                </a:ln>
                <a:solidFill>
                  <a:prstClr val="white"/>
                </a:solidFill>
                <a:effectLst/>
                <a:uLnTx/>
                <a:uFillTx/>
                <a:latin typeface="Calibri" panose="020F0502020204030204" pitchFamily="34" charset="0"/>
                <a:ea typeface="微軟正黑體" panose="020B0604030504040204" pitchFamily="34" charset="-120"/>
                <a:cs typeface="Calibri" panose="020F0502020204030204" pitchFamily="34" charset="0"/>
              </a:rPr>
              <a:t>Selling Point</a:t>
            </a:r>
          </a:p>
        </p:txBody>
      </p:sp>
      <p:grpSp>
        <p:nvGrpSpPr>
          <p:cNvPr id="11" name="群組 10">
            <a:extLst>
              <a:ext uri="{FF2B5EF4-FFF2-40B4-BE49-F238E27FC236}">
                <a16:creationId xmlns:a16="http://schemas.microsoft.com/office/drawing/2014/main" id="{DE3666F7-27D5-4AD6-A524-056ED1236C6E}"/>
              </a:ext>
            </a:extLst>
          </p:cNvPr>
          <p:cNvGrpSpPr/>
          <p:nvPr/>
        </p:nvGrpSpPr>
        <p:grpSpPr>
          <a:xfrm>
            <a:off x="4572000" y="1717936"/>
            <a:ext cx="4064000" cy="1669422"/>
            <a:chOff x="605760" y="2776026"/>
            <a:chExt cx="4064000" cy="1669422"/>
          </a:xfrm>
        </p:grpSpPr>
        <p:sp>
          <p:nvSpPr>
            <p:cNvPr id="14" name="矩形 13">
              <a:extLst>
                <a:ext uri="{FF2B5EF4-FFF2-40B4-BE49-F238E27FC236}">
                  <a16:creationId xmlns:a16="http://schemas.microsoft.com/office/drawing/2014/main" id="{729E90B8-866C-44D8-BC6D-B8F4D605DE52}"/>
                </a:ext>
              </a:extLst>
            </p:cNvPr>
            <p:cNvSpPr/>
            <p:nvPr/>
          </p:nvSpPr>
          <p:spPr>
            <a:xfrm>
              <a:off x="638648" y="2797242"/>
              <a:ext cx="4031112" cy="393056"/>
            </a:xfrm>
            <a:prstGeom prst="rect">
              <a:avLst/>
            </a:prstGeom>
          </p:spPr>
          <p:txBody>
            <a:bodyPr wrap="square">
              <a:spAutoFit/>
            </a:bodyPr>
            <a:lstStyle/>
            <a:p>
              <a:pPr marL="0" marR="0" lvl="0" indent="0" algn="l" defTabSz="457200" rtl="0" eaLnBrk="0" fontAlgn="base" latinLnBrk="0" hangingPunct="0">
                <a:lnSpc>
                  <a:spcPts val="2000"/>
                </a:lnSpc>
                <a:spcBef>
                  <a:spcPct val="0"/>
                </a:spcBef>
                <a:spcAft>
                  <a:spcPct val="0"/>
                </a:spcAft>
                <a:buClrTx/>
                <a:buSzTx/>
                <a:buFontTx/>
                <a:buNone/>
                <a:tabLst/>
                <a:defRPr/>
              </a:pPr>
              <a:r>
                <a:rPr lang="en-US" altLang="zh-TW" sz="3200" b="1" dirty="0">
                  <a:solidFill>
                    <a:prstClr val="black"/>
                  </a:solidFill>
                  <a:latin typeface="Calibri" panose="020F0502020204030204" pitchFamily="34" charset="0"/>
                  <a:ea typeface="新細明體" panose="02020500000000000000" pitchFamily="18" charset="-120"/>
                  <a:cs typeface="Calibri" panose="020F0502020204030204" pitchFamily="34" charset="0"/>
                </a:rPr>
                <a:t>Stage Tracking</a:t>
              </a:r>
            </a:p>
          </p:txBody>
        </p:sp>
        <p:sp>
          <p:nvSpPr>
            <p:cNvPr id="15" name="矩形 14">
              <a:extLst>
                <a:ext uri="{FF2B5EF4-FFF2-40B4-BE49-F238E27FC236}">
                  <a16:creationId xmlns:a16="http://schemas.microsoft.com/office/drawing/2014/main" id="{A27D3511-5D52-4D9C-962E-45F893D1792D}"/>
                </a:ext>
              </a:extLst>
            </p:cNvPr>
            <p:cNvSpPr/>
            <p:nvPr/>
          </p:nvSpPr>
          <p:spPr>
            <a:xfrm>
              <a:off x="638648" y="3368230"/>
              <a:ext cx="4031112" cy="1077218"/>
            </a:xfrm>
            <a:prstGeom prst="rect">
              <a:avLst/>
            </a:prstGeom>
          </p:spPr>
          <p:txBody>
            <a:bodyPr wrap="square">
              <a:spAutoFit/>
            </a:bodyPr>
            <a:lstStyle/>
            <a:p>
              <a:pPr eaLnBrk="0" fontAlgn="base" hangingPunct="0">
                <a:spcBef>
                  <a:spcPct val="0"/>
                </a:spcBef>
                <a:spcAft>
                  <a:spcPct val="0"/>
                </a:spcAft>
              </a:pPr>
              <a:r>
                <a:rPr lang="en-US" altLang="zh-TW" sz="1600" dirty="0">
                  <a:solidFill>
                    <a:prstClr val="black">
                      <a:lumMod val="65000"/>
                      <a:lumOff val="35000"/>
                    </a:prstClr>
                  </a:solidFill>
                  <a:latin typeface="Calibri" panose="020F0502020204030204" pitchFamily="34" charset="0"/>
                  <a:ea typeface="新細明體" panose="02020500000000000000" pitchFamily="18" charset="-120"/>
                  <a:cs typeface="Calibri" panose="020F0502020204030204" pitchFamily="34" charset="0"/>
                </a:rPr>
                <a:t>In Stage Tracking mode, the VC-TR40 will pan left and right to follow a presenter within a defined area. </a:t>
              </a:r>
            </a:p>
            <a:p>
              <a:pPr eaLnBrk="0" fontAlgn="base" hangingPunct="0">
                <a:spcBef>
                  <a:spcPct val="0"/>
                </a:spcBef>
                <a:spcAft>
                  <a:spcPct val="0"/>
                </a:spcAft>
              </a:pPr>
              <a:endParaRPr kumimoji="0" lang="en-US" altLang="zh-TW" sz="16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新細明體" panose="02020500000000000000" pitchFamily="18" charset="-120"/>
                <a:cs typeface="Calibri" panose="020F0502020204030204" pitchFamily="34" charset="0"/>
              </a:endParaRPr>
            </a:p>
          </p:txBody>
        </p:sp>
        <p:cxnSp>
          <p:nvCxnSpPr>
            <p:cNvPr id="16" name="直線接點 15">
              <a:extLst>
                <a:ext uri="{FF2B5EF4-FFF2-40B4-BE49-F238E27FC236}">
                  <a16:creationId xmlns:a16="http://schemas.microsoft.com/office/drawing/2014/main" id="{EF730F03-BDE8-438F-8B1B-DA0589DF8B35}"/>
                </a:ext>
              </a:extLst>
            </p:cNvPr>
            <p:cNvCxnSpPr/>
            <p:nvPr/>
          </p:nvCxnSpPr>
          <p:spPr>
            <a:xfrm>
              <a:off x="605760" y="2776026"/>
              <a:ext cx="0" cy="519096"/>
            </a:xfrm>
            <a:prstGeom prst="line">
              <a:avLst/>
            </a:prstGeom>
            <a:ln w="28575">
              <a:solidFill>
                <a:srgbClr val="0083CD"/>
              </a:solidFill>
            </a:ln>
          </p:spPr>
          <p:style>
            <a:lnRef idx="1">
              <a:schemeClr val="accent1"/>
            </a:lnRef>
            <a:fillRef idx="0">
              <a:schemeClr val="accent1"/>
            </a:fillRef>
            <a:effectRef idx="0">
              <a:schemeClr val="accent1"/>
            </a:effectRef>
            <a:fontRef idx="minor">
              <a:schemeClr val="tx1"/>
            </a:fontRef>
          </p:style>
        </p:cxnSp>
      </p:grpSp>
      <p:pic>
        <p:nvPicPr>
          <p:cNvPr id="4" name="圖片 3">
            <a:extLst>
              <a:ext uri="{FF2B5EF4-FFF2-40B4-BE49-F238E27FC236}">
                <a16:creationId xmlns:a16="http://schemas.microsoft.com/office/drawing/2014/main" id="{B75D702A-C8E8-40A8-8AE3-0A0856DF8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00" y="1440000"/>
            <a:ext cx="3840000" cy="2880000"/>
          </a:xfrm>
          <a:prstGeom prst="rect">
            <a:avLst/>
          </a:prstGeom>
        </p:spPr>
      </p:pic>
    </p:spTree>
    <p:extLst>
      <p:ext uri="{BB962C8B-B14F-4D97-AF65-F5344CB8AC3E}">
        <p14:creationId xmlns:p14="http://schemas.microsoft.com/office/powerpoint/2010/main" val="3064098849"/>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佈景主題">
  <a:themeElements>
    <a:clrScheme name="藍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35015</TotalTime>
  <Words>1870</Words>
  <Application>Microsoft Office PowerPoint</Application>
  <PresentationFormat>如螢幕大小 (16:9)</PresentationFormat>
  <Paragraphs>277</Paragraphs>
  <Slides>20</Slides>
  <Notes>20</Notes>
  <HiddenSlides>0</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20</vt:i4>
      </vt:variant>
    </vt:vector>
  </HeadingPairs>
  <TitlesOfParts>
    <vt:vector size="29" baseType="lpstr">
      <vt:lpstr>Myriad Pro</vt:lpstr>
      <vt:lpstr>Arial</vt:lpstr>
      <vt:lpstr>Calibri</vt:lpstr>
      <vt:lpstr>Calibri Light</vt:lpstr>
      <vt:lpstr>Noto Sans</vt:lpstr>
      <vt:lpstr>Segoe UI</vt:lpstr>
      <vt:lpstr>Wingdings</vt:lpstr>
      <vt:lpstr>Office 佈景主題</vt:lpstr>
      <vt:lpstr>1_Office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VC-TR40 Product Introduction</dc:title>
  <dc:creator>Shani Wu</dc:creator>
  <cp:lastModifiedBy>Shani.Wu(吳政萱)</cp:lastModifiedBy>
  <cp:revision>379</cp:revision>
  <dcterms:created xsi:type="dcterms:W3CDTF">2022-05-20T00:07:10Z</dcterms:created>
  <dcterms:modified xsi:type="dcterms:W3CDTF">2023-03-01T06:24:36Z</dcterms:modified>
</cp:coreProperties>
</file>